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6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9" r:id="rId17"/>
    <p:sldId id="280" r:id="rId18"/>
    <p:sldId id="278" r:id="rId19"/>
    <p:sldId id="281" r:id="rId20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90" userDrawn="1">
          <p15:clr>
            <a:srgbClr val="A4A3A4"/>
          </p15:clr>
        </p15:guide>
        <p15:guide id="4" pos="5670" userDrawn="1">
          <p15:clr>
            <a:srgbClr val="A4A3A4"/>
          </p15:clr>
        </p15:guide>
        <p15:guide id="5" orient="horz" pos="572" userDrawn="1">
          <p15:clr>
            <a:srgbClr val="A4A3A4"/>
          </p15:clr>
        </p15:guide>
        <p15:guide id="6" orient="horz" pos="436" userDrawn="1">
          <p15:clr>
            <a:srgbClr val="A4A3A4"/>
          </p15:clr>
        </p15:guide>
        <p15:guide id="7" orient="horz" pos="4178" userDrawn="1">
          <p15:clr>
            <a:srgbClr val="A4A3A4"/>
          </p15:clr>
        </p15:guide>
        <p15:guide id="8" orient="horz" pos="10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5385"/>
    <a:srgbClr val="FCF8E3"/>
    <a:srgbClr val="92D400"/>
    <a:srgbClr val="92D050"/>
    <a:srgbClr val="9D10A8"/>
    <a:srgbClr val="00A1DE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68" autoAdjust="0"/>
    <p:restoredTop sz="94494" autoAdjust="0"/>
  </p:normalViewPr>
  <p:slideViewPr>
    <p:cSldViewPr snapToGrid="0">
      <p:cViewPr varScale="1">
        <p:scale>
          <a:sx n="75" d="100"/>
          <a:sy n="75" d="100"/>
        </p:scale>
        <p:origin x="1380" y="72"/>
      </p:cViewPr>
      <p:guideLst>
        <p:guide orient="horz" pos="2387"/>
        <p:guide pos="2880"/>
        <p:guide pos="90"/>
        <p:guide pos="5670"/>
        <p:guide orient="horz" pos="572"/>
        <p:guide orient="horz" pos="436"/>
        <p:guide orient="horz" pos="4178"/>
        <p:guide orient="horz" pos="104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625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42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58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90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51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53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469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54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82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020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27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D8CFD-A188-443E-B11D-7F4C52E41A24}" type="datetimeFigureOut">
              <a:rPr lang="es-ES" smtClean="0"/>
              <a:pPr/>
              <a:t>26/03/2015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92F23-47E4-4437-ABE3-75FE0BF96BE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12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ig.fi.upm.es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.anton-sanchez@upm.es" TargetMode="External"/><Relationship Id="rId4" Type="http://schemas.openxmlformats.org/officeDocument/2006/relationships/hyperlink" Target="mailto:luis.rodriguezl@alumnos.upm.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boadilla.dia.fi.upm.es/hbp/synapsesS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2" y="139270"/>
            <a:ext cx="1866997" cy="13054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SP5 - </a:t>
            </a:r>
            <a:r>
              <a:rPr lang="en-US" sz="4400" dirty="0" err="1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Neuroinformatics</a:t>
            </a:r>
            <a:r>
              <a:rPr lang="en-US" sz="4400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SynapsesSA</a:t>
            </a:r>
            <a:endParaRPr lang="en-US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Tutorial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305300" y="50215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2768600" y="5405242"/>
            <a:ext cx="360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Computational Intelligence Group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165" y="139270"/>
            <a:ext cx="2373823" cy="138473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4" y="4211145"/>
            <a:ext cx="845151" cy="113873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768600" y="5698904"/>
            <a:ext cx="360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Technical University of Madrid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6502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298450" y="3453502"/>
            <a:ext cx="4095750" cy="3179073"/>
          </a:xfrm>
          <a:prstGeom prst="roundRect">
            <a:avLst>
              <a:gd name="adj" fmla="val 5143"/>
            </a:avLst>
          </a:prstGeom>
          <a:solidFill>
            <a:srgbClr val="92D400">
              <a:alpha val="38824"/>
            </a:srgbClr>
          </a:solidFill>
          <a:ln>
            <a:solidFill>
              <a:schemeClr val="accent6">
                <a:lumMod val="7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Success</a:t>
            </a:r>
          </a:p>
          <a:p>
            <a:pPr>
              <a:lnSpc>
                <a:spcPct val="150000"/>
              </a:lnSpc>
            </a:pP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synapses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 </a:t>
            </a:r>
            <a:r>
              <a:rPr lang="en-US" sz="20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Feret’s</a:t>
            </a:r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diameter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42875" y="1176340"/>
            <a:ext cx="8858250" cy="982660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rgbClr val="0070C0"/>
                </a:solidFill>
              </a:rPr>
              <a:t>After data has been selected, </a:t>
            </a:r>
            <a:r>
              <a:rPr lang="en-US" sz="1600" dirty="0" err="1" smtClean="0">
                <a:solidFill>
                  <a:srgbClr val="0070C0"/>
                </a:solidFill>
              </a:rPr>
              <a:t>Feret’s</a:t>
            </a:r>
            <a:r>
              <a:rPr lang="en-US" sz="1600" dirty="0" smtClean="0">
                <a:solidFill>
                  <a:srgbClr val="0070C0"/>
                </a:solidFill>
              </a:rPr>
              <a:t> diameter fitting button activates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600" y="1359298"/>
            <a:ext cx="2629454" cy="616744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3" name="CuadroTexto 2"/>
          <p:cNvSpPr txBox="1"/>
          <p:nvPr/>
        </p:nvSpPr>
        <p:spPr>
          <a:xfrm>
            <a:off x="142875" y="2341958"/>
            <a:ext cx="8858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we click on the button, </a:t>
            </a:r>
            <a:r>
              <a:rPr lang="en-US" sz="16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synapsesSA</a:t>
            </a: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tries to fit </a:t>
            </a:r>
            <a:r>
              <a:rPr lang="en-US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Feret’s</a:t>
            </a: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diameters from selected data to a lognormal distribution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possible outputs:</a:t>
            </a: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909" y="4241801"/>
            <a:ext cx="3101291" cy="228024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9" name="Rectángulo redondeado 8"/>
          <p:cNvSpPr/>
          <p:nvPr/>
        </p:nvSpPr>
        <p:spPr>
          <a:xfrm>
            <a:off x="4880659" y="3436639"/>
            <a:ext cx="4095750" cy="3179073"/>
          </a:xfrm>
          <a:prstGeom prst="roundRect">
            <a:avLst>
              <a:gd name="adj" fmla="val 5143"/>
            </a:avLst>
          </a:prstGeom>
          <a:solidFill>
            <a:schemeClr val="accent4">
              <a:alpha val="38824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2"/>
                </a:solidFill>
              </a:rPr>
              <a:t>Failure</a:t>
            </a: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solidFill>
                  <a:schemeClr val="accent2"/>
                </a:solidFill>
              </a:rPr>
              <a:t>Feret’s</a:t>
            </a:r>
            <a:r>
              <a:rPr lang="en-US" sz="1400" dirty="0" smtClean="0">
                <a:solidFill>
                  <a:schemeClr val="accent2"/>
                </a:solidFill>
              </a:rPr>
              <a:t> diameters from selected data do not follow a log-normal distribution</a:t>
            </a:r>
          </a:p>
          <a:p>
            <a:pPr>
              <a:lnSpc>
                <a:spcPct val="150000"/>
              </a:lnSpc>
            </a:pP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842" y="4859480"/>
            <a:ext cx="3569384" cy="1044884"/>
          </a:xfrm>
          <a:prstGeom prst="rect">
            <a:avLst/>
          </a:prstGeom>
          <a:solidFill>
            <a:srgbClr val="FCF8E3"/>
          </a:solidFill>
          <a:ln>
            <a:solidFill>
              <a:schemeClr val="accent2"/>
            </a:solidFill>
          </a:ln>
        </p:spPr>
      </p:pic>
      <p:sp>
        <p:nvSpPr>
          <p:cNvPr id="11" name="Rectángulo 10"/>
          <p:cNvSpPr/>
          <p:nvPr/>
        </p:nvSpPr>
        <p:spPr>
          <a:xfrm>
            <a:off x="7147223" y="5729192"/>
            <a:ext cx="1540603" cy="73631"/>
          </a:xfrm>
          <a:prstGeom prst="rect">
            <a:avLst/>
          </a:prstGeom>
          <a:solidFill>
            <a:srgbClr val="FCF8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8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synapses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RSA point distribution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42875" y="1042991"/>
            <a:ext cx="8858250" cy="690560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This only makes sense if the </a:t>
            </a:r>
            <a:r>
              <a:rPr lang="en-US" b="1" dirty="0" err="1" smtClean="0">
                <a:solidFill>
                  <a:srgbClr val="0070C0"/>
                </a:solidFill>
              </a:rPr>
              <a:t>Feret’s</a:t>
            </a:r>
            <a:r>
              <a:rPr lang="en-US" b="1" dirty="0" smtClean="0">
                <a:solidFill>
                  <a:srgbClr val="0070C0"/>
                </a:solidFill>
              </a:rPr>
              <a:t> parameter fitting has not been REJECTED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2875" y="1862995"/>
            <a:ext cx="88582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is performed with respect to the characteristic L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calculation of the RSA model and its envelope is a computationally expensive process that </a:t>
            </a: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take up to several minutes</a:t>
            </a:r>
          </a:p>
          <a:p>
            <a:endParaRPr lang="en-US" sz="1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evaluation of single samples, cross-validated parameters are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layer evaluation, each sample from the layer is represented as a dashed line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3968499"/>
            <a:ext cx="5651082" cy="2889501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>
            <a:off x="5075530" y="5347525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5666957" y="4751529"/>
            <a:ext cx="3334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curve that represents the observed data (blue) is bounded within the grey region (the envelope) data is said to follow a RSA distribution</a:t>
            </a:r>
          </a:p>
        </p:txBody>
      </p:sp>
    </p:spTree>
    <p:extLst>
      <p:ext uri="{BB962C8B-B14F-4D97-AF65-F5344CB8AC3E}">
        <p14:creationId xmlns:p14="http://schemas.microsoft.com/office/powerpoint/2010/main" val="166241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synapses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functions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142875" y="1126395"/>
            <a:ext cx="88582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functions are a set of indicators to characterize spatial distributions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ynapsesSA</a:t>
            </a: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creates a plot with four of the most commonly used functions: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 measures the empty space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 examines the cumulative frequency distribution of NN-distances divided by the intensity/density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 measures the expected number of points at a certain distance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 is a transformation of the K function that eases its interpretation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0" y="4134284"/>
            <a:ext cx="3819007" cy="255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77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simulations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6" y="1012541"/>
            <a:ext cx="3266088" cy="2871196"/>
          </a:xfrm>
          <a:prstGeom prst="rect">
            <a:avLst/>
          </a:prstGeom>
        </p:spPr>
      </p:pic>
      <p:cxnSp>
        <p:nvCxnSpPr>
          <p:cNvPr id="5" name="Conector recto de flecha 4"/>
          <p:cNvCxnSpPr/>
          <p:nvPr/>
        </p:nvCxnSpPr>
        <p:spPr>
          <a:xfrm>
            <a:off x="3581400" y="15763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581399" y="2187575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3581400" y="32273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4345264" y="1390670"/>
            <a:ext cx="515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0070C0"/>
                </a:solidFill>
              </a:rPr>
              <a:t>he volume of the spatial domain to simulate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345264" y="2002909"/>
            <a:ext cx="515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number of simulations to generate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345264" y="2488724"/>
            <a:ext cx="46558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Determines the source of the simulation parameters: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From a single data sample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From all samples of a layer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Manual input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62" y="4091988"/>
            <a:ext cx="3284699" cy="1809086"/>
          </a:xfrm>
          <a:prstGeom prst="rect">
            <a:avLst/>
          </a:prstGeom>
        </p:spPr>
      </p:pic>
      <p:cxnSp>
        <p:nvCxnSpPr>
          <p:cNvPr id="12" name="Conector recto de flecha 11"/>
          <p:cNvCxnSpPr/>
          <p:nvPr/>
        </p:nvCxnSpPr>
        <p:spPr>
          <a:xfrm>
            <a:off x="3581399" y="51577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4345264" y="4834622"/>
            <a:ext cx="4655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For the first two options, selected sample or layer has to be specified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124262" y="6038374"/>
            <a:ext cx="8858250" cy="622297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The use parameters from a sample or layer that does not fulfill all previous assumptions (diameters log-normality and RSA distribution) could lead to inaccurate simulations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58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simulations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parameters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870075"/>
            <a:ext cx="3752850" cy="3838575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142875" y="1042991"/>
            <a:ext cx="8858250" cy="622297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Model is determined by three parameters: Intensity, mu and sigma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3895725" y="25034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3895725" y="34051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895725" y="42814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3895725" y="53101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4572000" y="2317014"/>
            <a:ext cx="515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number of synapses per volume unit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571999" y="3082022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Feret’s</a:t>
            </a:r>
            <a:r>
              <a:rPr lang="en-US" dirty="0" smtClean="0">
                <a:solidFill>
                  <a:srgbClr val="0070C0"/>
                </a:solidFill>
              </a:rPr>
              <a:t> diameter log mean for the lognormal distribution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572000" y="3958322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Feret’s</a:t>
            </a:r>
            <a:r>
              <a:rPr lang="en-US" dirty="0" smtClean="0">
                <a:solidFill>
                  <a:srgbClr val="0070C0"/>
                </a:solidFill>
              </a:rPr>
              <a:t> diameter log standard deviation for the lognormal distribution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572000" y="4848523"/>
            <a:ext cx="4429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Click to compute simulations. This process might take some time depending on the parameters and the computer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142875" y="5989642"/>
            <a:ext cx="8858250" cy="622297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For some selections of parameters the simulation process might fail. 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For example, it will fail for extreme high density or large </a:t>
            </a:r>
            <a:r>
              <a:rPr lang="en-US" dirty="0" err="1" smtClean="0">
                <a:solidFill>
                  <a:srgbClr val="0070C0"/>
                </a:solidFill>
              </a:rPr>
              <a:t>Feret’s</a:t>
            </a:r>
            <a:r>
              <a:rPr lang="en-US" dirty="0" smtClean="0">
                <a:solidFill>
                  <a:srgbClr val="0070C0"/>
                </a:solidFill>
              </a:rPr>
              <a:t> diameters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44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simulations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and Visualize results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142874" y="1127423"/>
            <a:ext cx="868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Once simulations are completed, they can be visualized in a 3D plot in the main panel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413" y="1665288"/>
            <a:ext cx="5499100" cy="324526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29910" y="5079083"/>
            <a:ext cx="868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Also, simulations can be downloaded in a CSV file using the </a:t>
            </a:r>
            <a:r>
              <a:rPr lang="en-US" i="1" dirty="0" smtClean="0">
                <a:solidFill>
                  <a:srgbClr val="0070C0"/>
                </a:solidFill>
              </a:rPr>
              <a:t>Download simulations </a:t>
            </a:r>
            <a:r>
              <a:rPr lang="en-US" dirty="0" smtClean="0">
                <a:solidFill>
                  <a:srgbClr val="0070C0"/>
                </a:solidFill>
              </a:rPr>
              <a:t>button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662291"/>
            <a:ext cx="39624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5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 comparison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procedure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42875" y="1042991"/>
            <a:ext cx="8858250" cy="622297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At least samples from two different layers are needed to perform layer comparisons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2875" y="1794732"/>
            <a:ext cx="88582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 every case, the procedure used to compare layers is the same: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Normality test is made for each layer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Variance homogeneity is tested by applying </a:t>
            </a:r>
            <a:r>
              <a:rPr lang="en-US" dirty="0" err="1" smtClean="0">
                <a:solidFill>
                  <a:srgbClr val="0070C0"/>
                </a:solidFill>
              </a:rPr>
              <a:t>Levene</a:t>
            </a:r>
            <a:r>
              <a:rPr lang="en-US" dirty="0" smtClean="0">
                <a:solidFill>
                  <a:srgbClr val="0070C0"/>
                </a:solidFill>
              </a:rPr>
              <a:t> test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If data is normal and variance is homogeneous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Use </a:t>
            </a:r>
            <a:r>
              <a:rPr lang="en-US" i="1" dirty="0" smtClean="0">
                <a:solidFill>
                  <a:srgbClr val="0070C0"/>
                </a:solidFill>
              </a:rPr>
              <a:t>ANOVA</a:t>
            </a:r>
            <a:r>
              <a:rPr lang="en-US" dirty="0" smtClean="0">
                <a:solidFill>
                  <a:srgbClr val="0070C0"/>
                </a:solidFill>
              </a:rPr>
              <a:t> analysis over the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Apply </a:t>
            </a:r>
            <a:r>
              <a:rPr lang="en-US" i="1" dirty="0" err="1" smtClean="0">
                <a:solidFill>
                  <a:srgbClr val="0070C0"/>
                </a:solidFill>
              </a:rPr>
              <a:t>TukeyHSD</a:t>
            </a:r>
            <a:r>
              <a:rPr lang="en-US" dirty="0" smtClean="0">
                <a:solidFill>
                  <a:srgbClr val="0070C0"/>
                </a:solidFill>
              </a:rPr>
              <a:t> test to look for differences between layers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If data is not normal or variance is not homogeneous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Pairwise </a:t>
            </a:r>
            <a:r>
              <a:rPr lang="en-US" i="1" dirty="0" err="1" smtClean="0">
                <a:solidFill>
                  <a:srgbClr val="0070C0"/>
                </a:solidFill>
              </a:rPr>
              <a:t>Kruskall</a:t>
            </a:r>
            <a:r>
              <a:rPr lang="en-US" i="1" dirty="0" smtClean="0">
                <a:solidFill>
                  <a:srgbClr val="0070C0"/>
                </a:solidFill>
              </a:rPr>
              <a:t>-Wallis</a:t>
            </a:r>
            <a:r>
              <a:rPr lang="en-US" dirty="0" smtClean="0">
                <a:solidFill>
                  <a:srgbClr val="0070C0"/>
                </a:solidFill>
              </a:rPr>
              <a:t> test is applied for every possible pair of layers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142875" y="5619896"/>
            <a:ext cx="8858250" cy="622297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To show the results, a colored stacked-bar plot where each layer height is proportional to the real layer’s thickness is created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8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 comparison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intensity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3191001"/>
            <a:ext cx="4996212" cy="3470275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142875" y="1042991"/>
            <a:ext cx="8858250" cy="622297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Two or more samples per layer are needed to perform sample intensity comparison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64" y="1733551"/>
            <a:ext cx="3810000" cy="1266825"/>
          </a:xfrm>
          <a:prstGeom prst="rect">
            <a:avLst/>
          </a:prstGeom>
        </p:spPr>
      </p:pic>
      <p:cxnSp>
        <p:nvCxnSpPr>
          <p:cNvPr id="7" name="Conector recto de flecha 6"/>
          <p:cNvCxnSpPr/>
          <p:nvPr/>
        </p:nvCxnSpPr>
        <p:spPr>
          <a:xfrm>
            <a:off x="4966848" y="23764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4966848" y="52466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5727700" y="1946310"/>
            <a:ext cx="327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Select </a:t>
            </a:r>
            <a:r>
              <a:rPr lang="en-US" i="1" dirty="0" smtClean="0">
                <a:solidFill>
                  <a:srgbClr val="0070C0"/>
                </a:solidFill>
              </a:rPr>
              <a:t>synaptic density</a:t>
            </a:r>
            <a:r>
              <a:rPr lang="en-US" dirty="0" smtClean="0">
                <a:solidFill>
                  <a:srgbClr val="0070C0"/>
                </a:solidFill>
              </a:rPr>
              <a:t> and hit </a:t>
            </a:r>
            <a:r>
              <a:rPr lang="en-US" i="1" dirty="0" smtClean="0">
                <a:solidFill>
                  <a:srgbClr val="0070C0"/>
                </a:solidFill>
              </a:rPr>
              <a:t>Calculate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727700" y="4369525"/>
            <a:ext cx="32734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Synaptic density is computed for each sample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Average density is computed as a sample volume-proportional mean to create the plot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6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 comparison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Nearest synapse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3094811"/>
            <a:ext cx="5119687" cy="376318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1192213"/>
            <a:ext cx="3838575" cy="1285875"/>
          </a:xfrm>
          <a:prstGeom prst="rect">
            <a:avLst/>
          </a:prstGeom>
        </p:spPr>
      </p:pic>
      <p:cxnSp>
        <p:nvCxnSpPr>
          <p:cNvPr id="7" name="Conector recto de flecha 6"/>
          <p:cNvCxnSpPr/>
          <p:nvPr/>
        </p:nvCxnSpPr>
        <p:spPr>
          <a:xfrm>
            <a:off x="4966848" y="17922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4966848" y="5043488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5727700" y="1607622"/>
            <a:ext cx="327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Select </a:t>
            </a:r>
            <a:r>
              <a:rPr lang="en-US" i="1" dirty="0" smtClean="0">
                <a:solidFill>
                  <a:srgbClr val="0070C0"/>
                </a:solidFill>
              </a:rPr>
              <a:t>Distance to nearest synapse</a:t>
            </a:r>
            <a:r>
              <a:rPr lang="en-US" dirty="0" smtClean="0">
                <a:solidFill>
                  <a:srgbClr val="0070C0"/>
                </a:solidFill>
              </a:rPr>
              <a:t> and hit </a:t>
            </a:r>
            <a:r>
              <a:rPr lang="en-US" i="1" dirty="0" smtClean="0">
                <a:solidFill>
                  <a:srgbClr val="0070C0"/>
                </a:solidFill>
              </a:rPr>
              <a:t>Calculate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727699" y="4166325"/>
            <a:ext cx="32734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For each synapse, the distance to its nearest synapse in the same sample is computed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Results are aggregated for each layer computing the sample volume-proportional mean distance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236438"/>
            <a:ext cx="9144000" cy="523220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hlinkClick r:id="rId2"/>
          </p:cNvPr>
          <p:cNvSpPr txBox="1"/>
          <p:nvPr/>
        </p:nvSpPr>
        <p:spPr>
          <a:xfrm>
            <a:off x="2487611" y="1665288"/>
            <a:ext cx="552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400">
                <a:solidFill>
                  <a:srgbClr val="0D538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Computational Intelligence Group</a:t>
            </a:r>
          </a:p>
        </p:txBody>
      </p:sp>
      <p:pic>
        <p:nvPicPr>
          <p:cNvPr id="11" name="Imagen 10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24" y="1089534"/>
            <a:ext cx="1197276" cy="1613172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736600" y="31496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D5385"/>
                </a:solidFill>
              </a:rPr>
              <a:t>Email</a:t>
            </a:r>
            <a:r>
              <a:rPr lang="en-US" sz="2000" dirty="0" smtClean="0">
                <a:solidFill>
                  <a:srgbClr val="0D5385"/>
                </a:solidFill>
              </a:rPr>
              <a:t>: </a:t>
            </a:r>
            <a:r>
              <a:rPr lang="en-US" sz="2000" dirty="0" smtClean="0">
                <a:solidFill>
                  <a:srgbClr val="0D5385"/>
                </a:solidFill>
                <a:hlinkClick r:id="rId4"/>
              </a:rPr>
              <a:t>luis.rodriguezl@alumnos.upm.es</a:t>
            </a:r>
            <a:r>
              <a:rPr lang="en-US" sz="2000" dirty="0" smtClean="0">
                <a:solidFill>
                  <a:srgbClr val="0D5385"/>
                </a:solidFill>
              </a:rPr>
              <a:t> , </a:t>
            </a:r>
            <a:r>
              <a:rPr lang="en-US" sz="2000" dirty="0" smtClean="0">
                <a:solidFill>
                  <a:srgbClr val="0D5385"/>
                </a:solidFill>
                <a:hlinkClick r:id="rId5"/>
              </a:rPr>
              <a:t>l.anton-sanchez@upm.es</a:t>
            </a:r>
            <a:endParaRPr lang="en-US" sz="2000" dirty="0" smtClean="0">
              <a:solidFill>
                <a:srgbClr val="0D5385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D5385"/>
                </a:solidFill>
              </a:rPr>
              <a:t>Phone</a:t>
            </a:r>
            <a:r>
              <a:rPr lang="en-US" sz="2000" dirty="0" smtClean="0">
                <a:solidFill>
                  <a:srgbClr val="0D5385"/>
                </a:solidFill>
              </a:rPr>
              <a:t>: </a:t>
            </a:r>
            <a:r>
              <a:rPr lang="es-ES" sz="2000" b="1" dirty="0"/>
              <a:t> </a:t>
            </a:r>
            <a:r>
              <a:rPr lang="es-ES" sz="2000" dirty="0">
                <a:solidFill>
                  <a:srgbClr val="0D5385"/>
                </a:solidFill>
              </a:rPr>
              <a:t>+34-913363675</a:t>
            </a:r>
            <a:endParaRPr lang="en-US" sz="2000" dirty="0" smtClean="0">
              <a:solidFill>
                <a:srgbClr val="0D5385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D5385"/>
                </a:solidFill>
              </a:rPr>
              <a:t>Web page</a:t>
            </a:r>
            <a:r>
              <a:rPr lang="en-US" sz="2000" dirty="0">
                <a:solidFill>
                  <a:srgbClr val="0D5385"/>
                </a:solidFill>
              </a:rPr>
              <a:t>: </a:t>
            </a:r>
            <a:r>
              <a:rPr lang="en-US" sz="2000" dirty="0">
                <a:solidFill>
                  <a:srgbClr val="0D5385"/>
                </a:solidFill>
                <a:hlinkClick r:id="rId2"/>
              </a:rPr>
              <a:t>http://cig.fi.upm.es/</a:t>
            </a:r>
            <a:endParaRPr lang="en-US" sz="2000" dirty="0">
              <a:solidFill>
                <a:srgbClr val="0D53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9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>
            <a:off x="130626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285750" y="908050"/>
            <a:ext cx="885825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Installation and first run</a:t>
            </a:r>
          </a:p>
          <a:p>
            <a:pPr marL="514350" indent="-5143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data</a:t>
            </a:r>
          </a:p>
          <a:p>
            <a:pPr marL="514350" indent="-5143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synapses</a:t>
            </a:r>
          </a:p>
          <a:p>
            <a:pPr marL="514350" indent="-5143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simulations</a:t>
            </a:r>
          </a:p>
          <a:p>
            <a:pPr marL="514350" indent="-5143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layers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0" y="236438"/>
            <a:ext cx="9144000" cy="523220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829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Installation and first run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redondeado 10"/>
          <p:cNvSpPr/>
          <p:nvPr/>
        </p:nvSpPr>
        <p:spPr>
          <a:xfrm>
            <a:off x="142875" y="1176339"/>
            <a:ext cx="8858250" cy="881061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Described in detail in </a:t>
            </a:r>
            <a:r>
              <a:rPr lang="en-US" sz="1600" b="1" i="1" dirty="0" err="1" smtClean="0">
                <a:solidFill>
                  <a:srgbClr val="0070C0"/>
                </a:solidFill>
              </a:rPr>
              <a:t>synapsesSA</a:t>
            </a:r>
            <a:r>
              <a:rPr lang="en-US" sz="1600" b="1" dirty="0" smtClean="0">
                <a:solidFill>
                  <a:srgbClr val="0070C0"/>
                </a:solidFill>
              </a:rPr>
              <a:t> user manual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Demo available online at </a:t>
            </a:r>
            <a:r>
              <a:rPr lang="en-US" sz="1600" b="1" dirty="0" smtClean="0">
                <a:solidFill>
                  <a:srgbClr val="0070C0"/>
                </a:solidFill>
                <a:hlinkClick r:id="rId2"/>
              </a:rPr>
              <a:t>http://boadilla.dia.fi.upm.es/hbp/synapsesSA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142875" y="2460626"/>
            <a:ext cx="8858250" cy="1884361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Installation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</a:rPr>
              <a:t>R environment and internet access required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</a:rPr>
              <a:t>Add CIG R Repository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</a:rPr>
              <a:t>Install </a:t>
            </a:r>
            <a:r>
              <a:rPr lang="en-US" sz="1400" i="1" dirty="0" err="1" smtClean="0">
                <a:solidFill>
                  <a:srgbClr val="0070C0"/>
                </a:solidFill>
              </a:rPr>
              <a:t>synapsesSA</a:t>
            </a:r>
            <a:r>
              <a:rPr lang="en-US" sz="1400" dirty="0" smtClean="0">
                <a:solidFill>
                  <a:srgbClr val="0070C0"/>
                </a:solidFill>
              </a:rPr>
              <a:t> package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9953" y="2626569"/>
            <a:ext cx="3807101" cy="1552473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14" name="Rectángulo redondeado 13"/>
          <p:cNvSpPr/>
          <p:nvPr/>
        </p:nvSpPr>
        <p:spPr>
          <a:xfrm>
            <a:off x="142875" y="4748214"/>
            <a:ext cx="8858250" cy="1884361"/>
          </a:xfrm>
          <a:prstGeom prst="roundRect">
            <a:avLst>
              <a:gd name="adj" fmla="val 5143"/>
            </a:avLst>
          </a:prstGeom>
          <a:solidFill>
            <a:srgbClr val="92D400">
              <a:alpha val="38824"/>
            </a:srgbClr>
          </a:solidFill>
          <a:ln>
            <a:solidFill>
              <a:schemeClr val="accent6">
                <a:lumMod val="7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Run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Load </a:t>
            </a:r>
            <a:r>
              <a:rPr lang="en-US" sz="1400" i="1" dirty="0" err="1" smtClean="0">
                <a:solidFill>
                  <a:schemeClr val="accent6">
                    <a:lumMod val="75000"/>
                  </a:schemeClr>
                </a:solidFill>
              </a:rPr>
              <a:t>synapsesSA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library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Run graphical user Interface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5715" y="5395119"/>
            <a:ext cx="2695575" cy="59055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3916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data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create a CSV file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42875" y="3298092"/>
            <a:ext cx="8858250" cy="2848708"/>
          </a:xfrm>
          <a:prstGeom prst="roundRect">
            <a:avLst>
              <a:gd name="adj" fmla="val 5143"/>
            </a:avLst>
          </a:prstGeom>
          <a:solidFill>
            <a:srgbClr val="92D400">
              <a:alpha val="38824"/>
            </a:srgbClr>
          </a:solidFill>
          <a:ln>
            <a:solidFill>
              <a:schemeClr val="accent6">
                <a:lumMod val="75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Spreadsheet editor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data file with any spreadsheet editor (Excel,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..)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‘save as…’ in the file menu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comma separated values (.csv) 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save the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columns will be ignored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Sample.no.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Feret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X, Y, Z columns should be numeric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measures should be in nanometers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 should be a roman number between I and VI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42875" y="1086625"/>
            <a:ext cx="8858250" cy="1744661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Header row with fixed names is </a:t>
            </a:r>
            <a:r>
              <a:rPr lang="en-US" b="1" dirty="0" smtClean="0">
                <a:solidFill>
                  <a:srgbClr val="0070C0"/>
                </a:solidFill>
              </a:rPr>
              <a:t>MANDATORY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Column names: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b="1" dirty="0" smtClean="0">
              <a:solidFill>
                <a:srgbClr val="0070C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69900" y="1862852"/>
            <a:ext cx="8357154" cy="95410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Sample.no.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Feret</a:t>
            </a:r>
            <a:endParaRPr lang="en-US" sz="1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</a:t>
            </a:r>
            <a:r>
              <a:rPr lang="en-US" sz="1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optional]</a:t>
            </a:r>
            <a:endParaRPr lang="en-US" sz="1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241" y="5207000"/>
            <a:ext cx="3962813" cy="73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3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data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missing columns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42875" y="1176339"/>
            <a:ext cx="8858250" cy="4983161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f Sample.no or Layer  columns are missing they should be added before uploading the file into the application.</a:t>
            </a: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b="1" dirty="0" smtClean="0">
              <a:solidFill>
                <a:srgbClr val="0070C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881" y="2282977"/>
            <a:ext cx="4125119" cy="1174445"/>
          </a:xfrm>
          <a:prstGeom prst="rect">
            <a:avLst/>
          </a:prstGeom>
        </p:spPr>
      </p:pic>
      <p:grpSp>
        <p:nvGrpSpPr>
          <p:cNvPr id="14" name="Grupo 13"/>
          <p:cNvGrpSpPr/>
          <p:nvPr/>
        </p:nvGrpSpPr>
        <p:grpSpPr>
          <a:xfrm>
            <a:off x="293291" y="2356868"/>
            <a:ext cx="1749425" cy="1100554"/>
            <a:chOff x="293291" y="2433899"/>
            <a:chExt cx="1749425" cy="1100554"/>
          </a:xfrm>
        </p:grpSpPr>
        <p:sp>
          <p:nvSpPr>
            <p:cNvPr id="2" name="Esquina doblada 1"/>
            <p:cNvSpPr/>
            <p:nvPr/>
          </p:nvSpPr>
          <p:spPr>
            <a:xfrm>
              <a:off x="760016" y="2433899"/>
              <a:ext cx="660400" cy="762000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CuadroTexto 2"/>
            <p:cNvSpPr txBox="1"/>
            <p:nvPr/>
          </p:nvSpPr>
          <p:spPr>
            <a:xfrm>
              <a:off x="293291" y="3195899"/>
              <a:ext cx="17494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</a:rPr>
                <a:t>Sample1Layer3.csv</a:t>
              </a:r>
              <a:endParaRPr lang="en-US" sz="1600" dirty="0">
                <a:solidFill>
                  <a:schemeClr val="accent1"/>
                </a:solidFill>
              </a:endParaRPr>
            </a:p>
          </p:txBody>
        </p:sp>
        <p:cxnSp>
          <p:nvCxnSpPr>
            <p:cNvPr id="10" name="Conector recto 9"/>
            <p:cNvCxnSpPr/>
            <p:nvPr/>
          </p:nvCxnSpPr>
          <p:spPr>
            <a:xfrm>
              <a:off x="901700" y="2578100"/>
              <a:ext cx="368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901700" y="2730500"/>
              <a:ext cx="368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>
              <a:off x="901700" y="2870200"/>
              <a:ext cx="368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>
              <a:off x="901700" y="3022600"/>
              <a:ext cx="368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902" y="4564060"/>
            <a:ext cx="5553075" cy="1181100"/>
          </a:xfrm>
          <a:prstGeom prst="rect">
            <a:avLst/>
          </a:prstGeom>
        </p:spPr>
      </p:pic>
      <p:sp>
        <p:nvSpPr>
          <p:cNvPr id="16" name="Flecha abajo 15"/>
          <p:cNvSpPr/>
          <p:nvPr/>
        </p:nvSpPr>
        <p:spPr>
          <a:xfrm>
            <a:off x="4116664" y="3720214"/>
            <a:ext cx="736600" cy="683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upo 16"/>
          <p:cNvGrpSpPr/>
          <p:nvPr/>
        </p:nvGrpSpPr>
        <p:grpSpPr>
          <a:xfrm>
            <a:off x="142875" y="4653453"/>
            <a:ext cx="2392363" cy="1100554"/>
            <a:chOff x="293291" y="2433899"/>
            <a:chExt cx="2392363" cy="1100554"/>
          </a:xfrm>
        </p:grpSpPr>
        <p:sp>
          <p:nvSpPr>
            <p:cNvPr id="18" name="Esquina doblada 17"/>
            <p:cNvSpPr/>
            <p:nvPr/>
          </p:nvSpPr>
          <p:spPr>
            <a:xfrm>
              <a:off x="760016" y="2433899"/>
              <a:ext cx="660400" cy="762000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293291" y="3195899"/>
              <a:ext cx="23923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</a:rPr>
                <a:t>Sample1Layer3_mod.csv</a:t>
              </a:r>
              <a:endParaRPr lang="en-US" sz="1600" dirty="0">
                <a:solidFill>
                  <a:schemeClr val="accent1"/>
                </a:solidFill>
              </a:endParaRPr>
            </a:p>
          </p:txBody>
        </p:sp>
        <p:cxnSp>
          <p:nvCxnSpPr>
            <p:cNvPr id="20" name="Conector recto 19"/>
            <p:cNvCxnSpPr/>
            <p:nvPr/>
          </p:nvCxnSpPr>
          <p:spPr>
            <a:xfrm>
              <a:off x="901700" y="2578100"/>
              <a:ext cx="368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901700" y="2730500"/>
              <a:ext cx="368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901700" y="2870200"/>
              <a:ext cx="368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901700" y="3022600"/>
              <a:ext cx="368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uadroTexto 23"/>
          <p:cNvSpPr txBox="1"/>
          <p:nvPr/>
        </p:nvSpPr>
        <p:spPr>
          <a:xfrm>
            <a:off x="4853264" y="3757341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Add missing columns based on filename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6923884" y="4555213"/>
            <a:ext cx="1564877" cy="118994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/>
          <p:cNvSpPr/>
          <p:nvPr/>
        </p:nvSpPr>
        <p:spPr>
          <a:xfrm>
            <a:off x="293291" y="3130762"/>
            <a:ext cx="1722041" cy="3039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0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data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Uploading the file 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1" y="1058862"/>
            <a:ext cx="2774950" cy="2281467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085119" y="1815812"/>
            <a:ext cx="5156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Go to the data loader tab and click on the choose files button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36307" b="-4837"/>
          <a:stretch/>
        </p:blipFill>
        <p:spPr>
          <a:xfrm>
            <a:off x="124585" y="3595240"/>
            <a:ext cx="2968625" cy="518243"/>
          </a:xfrm>
          <a:prstGeom prst="rect">
            <a:avLst/>
          </a:prstGeom>
        </p:spPr>
      </p:pic>
      <p:cxnSp>
        <p:nvCxnSpPr>
          <p:cNvPr id="9" name="Conector recto de flecha 8"/>
          <p:cNvCxnSpPr/>
          <p:nvPr/>
        </p:nvCxnSpPr>
        <p:spPr>
          <a:xfrm>
            <a:off x="3162182" y="3821024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4085119" y="3651747"/>
            <a:ext cx="5156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Select CSV files and click Open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951" y="4326732"/>
            <a:ext cx="2747895" cy="2287588"/>
          </a:xfrm>
          <a:prstGeom prst="rect">
            <a:avLst/>
          </a:prstGeom>
        </p:spPr>
      </p:pic>
      <p:cxnSp>
        <p:nvCxnSpPr>
          <p:cNvPr id="12" name="Conector recto de flecha 11"/>
          <p:cNvCxnSpPr/>
          <p:nvPr/>
        </p:nvCxnSpPr>
        <p:spPr>
          <a:xfrm>
            <a:off x="3162182" y="2096325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3162182" y="5445307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085119" y="5276030"/>
            <a:ext cx="4916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Set file options and click Load button. Repeat the process for each set of files</a:t>
            </a:r>
          </a:p>
        </p:txBody>
      </p:sp>
    </p:spTree>
    <p:extLst>
      <p:ext uri="{BB962C8B-B14F-4D97-AF65-F5344CB8AC3E}">
        <p14:creationId xmlns:p14="http://schemas.microsoft.com/office/powerpoint/2010/main" val="16665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142875" y="1296196"/>
            <a:ext cx="8858250" cy="2234404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Missing Columns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Possible causes: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No such columns in the CSV file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Wrong field separator character selected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Missing header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b="1" dirty="0" smtClean="0">
              <a:solidFill>
                <a:srgbClr val="0070C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data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Errors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205" t="5319"/>
          <a:stretch/>
        </p:blipFill>
        <p:spPr>
          <a:xfrm>
            <a:off x="5471079" y="1565672"/>
            <a:ext cx="3355975" cy="1695451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7" name="Rectángulo redondeado 6"/>
          <p:cNvSpPr/>
          <p:nvPr/>
        </p:nvSpPr>
        <p:spPr>
          <a:xfrm>
            <a:off x="142875" y="3912396"/>
            <a:ext cx="8858250" cy="2036760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Not numeric fields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Possible causes: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Header misplaced in the CSV file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Wrong decimal point character selected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b="1" dirty="0" smtClean="0">
              <a:solidFill>
                <a:srgbClr val="0070C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1079" y="4302126"/>
            <a:ext cx="3355975" cy="1257300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63023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data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Preview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42875" y="1296196"/>
            <a:ext cx="8858250" cy="2234404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Data tables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Loaded data is displayed in a table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Each column can be ordered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Table support search by field</a:t>
            </a: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b="1" dirty="0" smtClean="0">
              <a:solidFill>
                <a:srgbClr val="0070C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b="1" dirty="0" smtClean="0">
              <a:solidFill>
                <a:srgbClr val="0070C0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42875" y="3789363"/>
            <a:ext cx="8858250" cy="2234404"/>
          </a:xfrm>
          <a:prstGeom prst="roundRect">
            <a:avLst>
              <a:gd name="adj" fmla="val 5143"/>
            </a:avLst>
          </a:prstGeom>
          <a:solidFill>
            <a:srgbClr val="DEEBF7">
              <a:alpha val="38824"/>
            </a:srgbClr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3D preview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Each sample is depicted individually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Each sphere represents a synapse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Green for symmetric synapses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Red for asymmetric ones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b="1" dirty="0" smtClean="0">
              <a:solidFill>
                <a:srgbClr val="0070C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0" y="1505289"/>
            <a:ext cx="2914650" cy="1816218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0" y="3921069"/>
            <a:ext cx="2914650" cy="1970991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3923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2550"/>
            <a:ext cx="9144000" cy="830997"/>
          </a:xfrm>
          <a:prstGeom prst="rect">
            <a:avLst/>
          </a:prstGeom>
          <a:noFill/>
        </p:spPr>
        <p:txBody>
          <a:bodyPr wrap="square" lIns="144000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synapses</a:t>
            </a:r>
          </a:p>
          <a:p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data</a:t>
            </a: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42875" y="908050"/>
            <a:ext cx="868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474788"/>
            <a:ext cx="3133725" cy="236175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42875" y="1039201"/>
            <a:ext cx="3133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To select a single sample: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3276600" y="2096325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3276600" y="3277425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3987246" y="1911659"/>
            <a:ext cx="515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Select “Sample” in the radio button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987246" y="3092759"/>
            <a:ext cx="515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Select sample ID and a layer within the sample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42875" y="3969058"/>
            <a:ext cx="426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select all samples from one layer: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3276600" y="5030025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3276600" y="6211125"/>
            <a:ext cx="59142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987246" y="4845359"/>
            <a:ext cx="515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Select “Layer” in the radio button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987246" y="6026459"/>
            <a:ext cx="515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Select the layer on the selector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54" y="4338390"/>
            <a:ext cx="2967046" cy="218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0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1003</Words>
  <Application>Microsoft Office PowerPoint</Application>
  <PresentationFormat>Presentación en pantalla (4:3)</PresentationFormat>
  <Paragraphs>172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Helvetica</vt:lpstr>
      <vt:lpstr>Verdana</vt:lpstr>
      <vt:lpstr>Wingdings</vt:lpstr>
      <vt:lpstr>Tema de Office</vt:lpstr>
      <vt:lpstr>SP5 - Neuroinformatics SynapsesSA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2015-03-26T19:01:37Z</dcterms:created>
  <dcterms:modified xsi:type="dcterms:W3CDTF">2015-03-26T19:01:46Z</dcterms:modified>
</cp:coreProperties>
</file>