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7" r:id="rId2"/>
    <p:sldId id="256" r:id="rId3"/>
    <p:sldId id="262" r:id="rId4"/>
    <p:sldId id="263" r:id="rId5"/>
    <p:sldId id="264" r:id="rId6"/>
    <p:sldId id="282" r:id="rId7"/>
    <p:sldId id="265" r:id="rId8"/>
    <p:sldId id="266" r:id="rId9"/>
    <p:sldId id="268" r:id="rId10"/>
    <p:sldId id="269" r:id="rId11"/>
    <p:sldId id="270" r:id="rId12"/>
    <p:sldId id="283" r:id="rId13"/>
    <p:sldId id="271" r:id="rId14"/>
    <p:sldId id="273" r:id="rId15"/>
    <p:sldId id="284" r:id="rId16"/>
    <p:sldId id="274" r:id="rId17"/>
    <p:sldId id="275" r:id="rId18"/>
    <p:sldId id="285" r:id="rId19"/>
    <p:sldId id="281" r:id="rId20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90" userDrawn="1">
          <p15:clr>
            <a:srgbClr val="A4A3A4"/>
          </p15:clr>
        </p15:guide>
        <p15:guide id="4" pos="5670" userDrawn="1">
          <p15:clr>
            <a:srgbClr val="A4A3A4"/>
          </p15:clr>
        </p15:guide>
        <p15:guide id="5" orient="horz" pos="572" userDrawn="1">
          <p15:clr>
            <a:srgbClr val="A4A3A4"/>
          </p15:clr>
        </p15:guide>
        <p15:guide id="6" orient="horz" pos="436" userDrawn="1">
          <p15:clr>
            <a:srgbClr val="A4A3A4"/>
          </p15:clr>
        </p15:guide>
        <p15:guide id="7" orient="horz" pos="4178" userDrawn="1">
          <p15:clr>
            <a:srgbClr val="A4A3A4"/>
          </p15:clr>
        </p15:guide>
        <p15:guide id="8" orient="horz" pos="10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92D400"/>
    <a:srgbClr val="0D5385"/>
    <a:srgbClr val="FCF8E3"/>
    <a:srgbClr val="9D10A8"/>
    <a:srgbClr val="00A1DE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68" autoAdjust="0"/>
    <p:restoredTop sz="94494" autoAdjust="0"/>
  </p:normalViewPr>
  <p:slideViewPr>
    <p:cSldViewPr snapToGrid="0">
      <p:cViewPr varScale="1">
        <p:scale>
          <a:sx n="116" d="100"/>
          <a:sy n="116" d="100"/>
        </p:scale>
        <p:origin x="2052" y="108"/>
      </p:cViewPr>
      <p:guideLst>
        <p:guide orient="horz" pos="2387"/>
        <p:guide pos="2880"/>
        <p:guide pos="90"/>
        <p:guide pos="5670"/>
        <p:guide orient="horz" pos="572"/>
        <p:guide orient="horz" pos="436"/>
        <p:guide orient="horz" pos="4178"/>
        <p:guide orient="horz" pos="104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8CFD-A188-443E-B11D-7F4C52E41A24}" type="datetimeFigureOut">
              <a:rPr lang="es-ES" smtClean="0"/>
              <a:pPr/>
              <a:t>14/10/2015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2F23-47E4-4437-ABE3-75FE0BF96B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625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8CFD-A188-443E-B11D-7F4C52E41A24}" type="datetimeFigureOut">
              <a:rPr lang="es-ES" smtClean="0"/>
              <a:pPr/>
              <a:t>14/10/2015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2F23-47E4-4437-ABE3-75FE0BF96B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429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8CFD-A188-443E-B11D-7F4C52E41A24}" type="datetimeFigureOut">
              <a:rPr lang="es-ES" smtClean="0"/>
              <a:pPr/>
              <a:t>14/10/2015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2F23-47E4-4437-ABE3-75FE0BF96B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958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8CFD-A188-443E-B11D-7F4C52E41A24}" type="datetimeFigureOut">
              <a:rPr lang="es-ES" smtClean="0"/>
              <a:pPr/>
              <a:t>14/10/2015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2F23-47E4-4437-ABE3-75FE0BF96B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890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8CFD-A188-443E-B11D-7F4C52E41A24}" type="datetimeFigureOut">
              <a:rPr lang="es-ES" smtClean="0"/>
              <a:pPr/>
              <a:t>14/10/2015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2F23-47E4-4437-ABE3-75FE0BF96B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951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8CFD-A188-443E-B11D-7F4C52E41A24}" type="datetimeFigureOut">
              <a:rPr lang="es-ES" smtClean="0"/>
              <a:pPr/>
              <a:t>14/10/2015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2F23-47E4-4437-ABE3-75FE0BF96B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653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8CFD-A188-443E-B11D-7F4C52E41A24}" type="datetimeFigureOut">
              <a:rPr lang="es-ES" smtClean="0"/>
              <a:pPr/>
              <a:t>14/10/2015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2F23-47E4-4437-ABE3-75FE0BF96B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69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8CFD-A188-443E-B11D-7F4C52E41A24}" type="datetimeFigureOut">
              <a:rPr lang="es-ES" smtClean="0"/>
              <a:pPr/>
              <a:t>14/10/2015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2F23-47E4-4437-ABE3-75FE0BF96B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55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8CFD-A188-443E-B11D-7F4C52E41A24}" type="datetimeFigureOut">
              <a:rPr lang="es-ES" smtClean="0"/>
              <a:pPr/>
              <a:t>14/10/2015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2F23-47E4-4437-ABE3-75FE0BF96B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4820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8CFD-A188-443E-B11D-7F4C52E41A24}" type="datetimeFigureOut">
              <a:rPr lang="es-ES" smtClean="0"/>
              <a:pPr/>
              <a:t>14/10/2015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2F23-47E4-4437-ABE3-75FE0BF96B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020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8CFD-A188-443E-B11D-7F4C52E41A24}" type="datetimeFigureOut">
              <a:rPr lang="es-ES" smtClean="0"/>
              <a:pPr/>
              <a:t>14/10/2015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2F23-47E4-4437-ABE3-75FE0BF96B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727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D8CFD-A188-443E-B11D-7F4C52E41A24}" type="datetimeFigureOut">
              <a:rPr lang="es-ES" smtClean="0"/>
              <a:pPr/>
              <a:t>14/10/2015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92F23-47E4-4437-ABE3-75FE0BF96B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12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ig.fi.upm.es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luengo@fi.upm.es" TargetMode="External"/><Relationship Id="rId4" Type="http://schemas.openxmlformats.org/officeDocument/2006/relationships/hyperlink" Target="mailto:luis.rodriguezl@alumnos.upm.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ig.fi.upm.es/?q=3DSomaMS" TargetMode="External"/><Relationship Id="rId2" Type="http://schemas.openxmlformats.org/officeDocument/2006/relationships/hyperlink" Target="http://vps136.cesvima.upm.es:3838/hbp/somaMS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139270"/>
            <a:ext cx="1866997" cy="13054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SP5 - </a:t>
            </a:r>
            <a:r>
              <a:rPr lang="en-US" sz="4400" dirty="0" err="1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Neuroinformatics</a:t>
            </a:r>
            <a:r>
              <a:rPr lang="en-US" sz="4400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3DSomaMS</a:t>
            </a:r>
            <a:endParaRPr lang="en-US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Tutorial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305300" y="502158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2768600" y="5405242"/>
            <a:ext cx="360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Computational Intelligence Group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165" y="139270"/>
            <a:ext cx="2373823" cy="138473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424" y="4211145"/>
            <a:ext cx="845151" cy="113873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768600" y="5698904"/>
            <a:ext cx="360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Technical University of Madrid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65026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82550"/>
            <a:ext cx="9144000" cy="830997"/>
          </a:xfrm>
          <a:prstGeom prst="rect">
            <a:avLst/>
          </a:prstGeom>
          <a:noFill/>
        </p:spPr>
        <p:txBody>
          <a:bodyPr wrap="square" lIns="144000" rtlCol="0" anchor="ctr" anchorCtr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data</a:t>
            </a:r>
          </a:p>
          <a:p>
            <a:r>
              <a:rPr lang="en-US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Characterization data table</a:t>
            </a:r>
            <a:endParaRPr 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142875" y="908050"/>
            <a:ext cx="86841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9" y="2920364"/>
            <a:ext cx="8820067" cy="3616455"/>
          </a:xfrm>
          <a:prstGeom prst="rect">
            <a:avLst/>
          </a:prstGeom>
        </p:spPr>
      </p:pic>
      <p:sp>
        <p:nvSpPr>
          <p:cNvPr id="18" name="Rectángulo redondeado 17"/>
          <p:cNvSpPr/>
          <p:nvPr/>
        </p:nvSpPr>
        <p:spPr>
          <a:xfrm>
            <a:off x="77866" y="1060549"/>
            <a:ext cx="8858250" cy="1653539"/>
          </a:xfrm>
          <a:prstGeom prst="roundRect">
            <a:avLst>
              <a:gd name="adj" fmla="val 5143"/>
            </a:avLst>
          </a:prstGeom>
          <a:solidFill>
            <a:srgbClr val="92D400">
              <a:alpha val="38824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 Data loading          View data table, show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characterization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information in a table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Check column selector to choose information displayed in the table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Import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previous characterizations or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export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current characterization in a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CSV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file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0" name="Conector recto de flecha 19"/>
          <p:cNvCxnSpPr/>
          <p:nvPr/>
        </p:nvCxnSpPr>
        <p:spPr>
          <a:xfrm>
            <a:off x="1609725" y="1266825"/>
            <a:ext cx="485775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00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82550"/>
            <a:ext cx="9144000" cy="830997"/>
          </a:xfrm>
          <a:prstGeom prst="rect">
            <a:avLst/>
          </a:prstGeom>
          <a:noFill/>
        </p:spPr>
        <p:txBody>
          <a:bodyPr wrap="square" lIns="144000" rtlCol="0" anchor="ctr" anchorCtr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Modelling somas</a:t>
            </a:r>
          </a:p>
          <a:p>
            <a:r>
              <a:rPr lang="en-US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Clustering</a:t>
            </a:r>
            <a:endParaRPr 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142875" y="908050"/>
            <a:ext cx="86841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redondeado 4"/>
          <p:cNvSpPr/>
          <p:nvPr/>
        </p:nvSpPr>
        <p:spPr>
          <a:xfrm>
            <a:off x="142875" y="1176340"/>
            <a:ext cx="8858250" cy="601423"/>
          </a:xfrm>
          <a:prstGeom prst="roundRect">
            <a:avLst>
              <a:gd name="adj" fmla="val 5143"/>
            </a:avLst>
          </a:prstGeom>
          <a:solidFill>
            <a:srgbClr val="DEEBF7">
              <a:alpha val="38824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70C0"/>
                </a:solidFill>
              </a:rPr>
              <a:t>Learn the structure of a </a:t>
            </a:r>
            <a:r>
              <a:rPr lang="en-US" sz="1600" b="1" dirty="0" smtClean="0">
                <a:solidFill>
                  <a:srgbClr val="0070C0"/>
                </a:solidFill>
              </a:rPr>
              <a:t>Bayesian network </a:t>
            </a:r>
            <a:r>
              <a:rPr lang="en-US" sz="1600" dirty="0" smtClean="0">
                <a:solidFill>
                  <a:srgbClr val="0070C0"/>
                </a:solidFill>
              </a:rPr>
              <a:t>and apply it to cluster according to the soma characterization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42875" y="1986200"/>
            <a:ext cx="8858250" cy="1242775"/>
          </a:xfrm>
          <a:prstGeom prst="roundRect">
            <a:avLst>
              <a:gd name="adj" fmla="val 5143"/>
            </a:avLst>
          </a:prstGeom>
          <a:solidFill>
            <a:schemeClr val="accent4">
              <a:alpha val="38824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accent2"/>
                </a:solidFill>
              </a:rPr>
              <a:t>Navigate to </a:t>
            </a:r>
            <a:r>
              <a:rPr lang="en-US" sz="1600" b="1" dirty="0" smtClean="0">
                <a:solidFill>
                  <a:schemeClr val="accent2"/>
                </a:solidFill>
              </a:rPr>
              <a:t>Modelling tab</a:t>
            </a:r>
            <a:r>
              <a:rPr lang="en-US" sz="1600" dirty="0" smtClean="0">
                <a:solidFill>
                  <a:schemeClr val="accent2"/>
                </a:solidFill>
              </a:rPr>
              <a:t> and select </a:t>
            </a:r>
            <a:r>
              <a:rPr lang="en-US" sz="1600" b="1" dirty="0" smtClean="0">
                <a:solidFill>
                  <a:schemeClr val="accent2"/>
                </a:solidFill>
              </a:rPr>
              <a:t>New model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accent2"/>
                </a:solidFill>
              </a:rPr>
              <a:t>Select data in </a:t>
            </a:r>
            <a:r>
              <a:rPr lang="en-US" sz="1600" b="1" dirty="0" smtClean="0">
                <a:solidFill>
                  <a:schemeClr val="accent2"/>
                </a:solidFill>
              </a:rPr>
              <a:t>Data selector</a:t>
            </a:r>
            <a:r>
              <a:rPr lang="en-US" sz="1600" dirty="0" smtClean="0">
                <a:solidFill>
                  <a:schemeClr val="accent2"/>
                </a:solidFill>
              </a:rPr>
              <a:t>, fill </a:t>
            </a:r>
            <a:r>
              <a:rPr lang="en-US" sz="1600" b="1" dirty="0" smtClean="0">
                <a:solidFill>
                  <a:schemeClr val="accent2"/>
                </a:solidFill>
              </a:rPr>
              <a:t>Parameters</a:t>
            </a:r>
            <a:r>
              <a:rPr lang="en-US" sz="1600" dirty="0" smtClean="0">
                <a:solidFill>
                  <a:schemeClr val="accent2"/>
                </a:solidFill>
              </a:rPr>
              <a:t> boxes and click </a:t>
            </a:r>
            <a:r>
              <a:rPr lang="en-US" sz="1600" b="1" dirty="0" smtClean="0">
                <a:solidFill>
                  <a:schemeClr val="accent2"/>
                </a:solidFill>
              </a:rPr>
              <a:t>Create model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accent2"/>
                </a:solidFill>
              </a:rPr>
              <a:t>Information about the structure learning and clustering can be found in </a:t>
            </a:r>
            <a:r>
              <a:rPr lang="en-US" sz="1600" b="1" dirty="0" smtClean="0">
                <a:solidFill>
                  <a:schemeClr val="accent2"/>
                </a:solidFill>
              </a:rPr>
              <a:t>Process log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147223" y="5729192"/>
            <a:ext cx="1540603" cy="73631"/>
          </a:xfrm>
          <a:prstGeom prst="rect">
            <a:avLst/>
          </a:prstGeom>
          <a:solidFill>
            <a:srgbClr val="FCF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3399312"/>
            <a:ext cx="8010525" cy="328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8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42875" y="1176340"/>
            <a:ext cx="8858250" cy="2926104"/>
          </a:xfrm>
          <a:prstGeom prst="roundRect">
            <a:avLst>
              <a:gd name="adj" fmla="val 5143"/>
            </a:avLst>
          </a:prstGeom>
          <a:solidFill>
            <a:srgbClr val="DEEBF7">
              <a:alpha val="38824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 anchorCtr="0"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70C0"/>
                </a:solidFill>
              </a:rPr>
              <a:t>In the </a:t>
            </a:r>
            <a:r>
              <a:rPr lang="en-US" b="1" dirty="0" smtClean="0">
                <a:solidFill>
                  <a:srgbClr val="0070C0"/>
                </a:solidFill>
              </a:rPr>
              <a:t>Modelling </a:t>
            </a:r>
            <a:r>
              <a:rPr lang="en-US" dirty="0" smtClean="0">
                <a:solidFill>
                  <a:srgbClr val="0070C0"/>
                </a:solidFill>
              </a:rPr>
              <a:t>principal </a:t>
            </a:r>
            <a:r>
              <a:rPr lang="en-US" dirty="0">
                <a:solidFill>
                  <a:srgbClr val="0070C0"/>
                </a:solidFill>
              </a:rPr>
              <a:t>tab you will find a </a:t>
            </a:r>
            <a:r>
              <a:rPr lang="en-US" b="1" dirty="0">
                <a:solidFill>
                  <a:srgbClr val="0070C0"/>
                </a:solidFill>
              </a:rPr>
              <a:t>summary </a:t>
            </a:r>
            <a:r>
              <a:rPr lang="en-US" b="1" dirty="0" smtClean="0">
                <a:solidFill>
                  <a:srgbClr val="0070C0"/>
                </a:solidFill>
              </a:rPr>
              <a:t>table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</a:rPr>
              <a:t>That table </a:t>
            </a:r>
            <a:r>
              <a:rPr lang="en-US" dirty="0">
                <a:solidFill>
                  <a:srgbClr val="0070C0"/>
                </a:solidFill>
              </a:rPr>
              <a:t>depicts the </a:t>
            </a:r>
            <a:r>
              <a:rPr lang="en-US" dirty="0" smtClean="0">
                <a:solidFill>
                  <a:srgbClr val="0070C0"/>
                </a:solidFill>
              </a:rPr>
              <a:t>general information about computed models</a:t>
            </a: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42875" y="4365238"/>
            <a:ext cx="8858250" cy="2267338"/>
          </a:xfrm>
          <a:prstGeom prst="roundRect">
            <a:avLst>
              <a:gd name="adj" fmla="val 5143"/>
            </a:avLst>
          </a:prstGeom>
          <a:solidFill>
            <a:srgbClr val="92D400">
              <a:alpha val="38824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Also there are some boxes giving some key values in the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Number of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Average number of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arcs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in the Bayesian networks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Average number of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clusters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found by each model</a:t>
            </a: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0" y="82550"/>
            <a:ext cx="9144000" cy="830997"/>
          </a:xfrm>
          <a:prstGeom prst="rect">
            <a:avLst/>
          </a:prstGeom>
          <a:noFill/>
        </p:spPr>
        <p:txBody>
          <a:bodyPr wrap="square" lIns="144000" rtlCol="0" anchor="ctr" anchorCtr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Modelling 3DSomaMS</a:t>
            </a:r>
          </a:p>
          <a:p>
            <a:r>
              <a:rPr lang="en-US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information</a:t>
            </a:r>
            <a:endParaRPr 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42875" y="908050"/>
            <a:ext cx="86841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71" y="2244729"/>
            <a:ext cx="8684179" cy="145737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6" y="5734050"/>
            <a:ext cx="8702042" cy="65087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108" y="1334638"/>
            <a:ext cx="1519203" cy="119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00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82550"/>
            <a:ext cx="9144000" cy="830997"/>
          </a:xfrm>
          <a:prstGeom prst="rect">
            <a:avLst/>
          </a:prstGeom>
          <a:noFill/>
        </p:spPr>
        <p:txBody>
          <a:bodyPr wrap="square" lIns="144000" rtlCol="0" anchor="ctr" anchorCtr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Modelling 3DSomaMS</a:t>
            </a:r>
          </a:p>
          <a:p>
            <a:r>
              <a:rPr lang="en-US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visualization</a:t>
            </a:r>
            <a:endParaRPr 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142875" y="908050"/>
            <a:ext cx="86841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redondeado 4"/>
          <p:cNvSpPr/>
          <p:nvPr/>
        </p:nvSpPr>
        <p:spPr>
          <a:xfrm>
            <a:off x="142875" y="1042991"/>
            <a:ext cx="8858250" cy="690560"/>
          </a:xfrm>
          <a:prstGeom prst="roundRect">
            <a:avLst>
              <a:gd name="adj" fmla="val 5143"/>
            </a:avLst>
          </a:prstGeom>
          <a:solidFill>
            <a:srgbClr val="DEEBF7">
              <a:alpha val="38824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Explore every model in the application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42875" y="1862995"/>
            <a:ext cx="88582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selector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choose a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general information about the model will be displayed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a table is included with 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information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neurons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used to model</a:t>
            </a:r>
          </a:p>
          <a:p>
            <a:endParaRPr lang="en-US" sz="1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views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included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Clusters (Not implemented yet)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4" y="2816656"/>
            <a:ext cx="8858251" cy="87065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74" y="4371995"/>
            <a:ext cx="6926921" cy="71576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798" y="5425506"/>
            <a:ext cx="1286597" cy="120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1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82550"/>
            <a:ext cx="9144000" cy="830997"/>
          </a:xfrm>
          <a:prstGeom prst="rect">
            <a:avLst/>
          </a:prstGeom>
          <a:noFill/>
        </p:spPr>
        <p:txBody>
          <a:bodyPr wrap="square" lIns="144000" rtlCol="0" anchor="ctr" anchorCtr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Modelling 3DSomaMS</a:t>
            </a:r>
          </a:p>
          <a:p>
            <a:r>
              <a:rPr lang="en-US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Bayesian network view</a:t>
            </a:r>
            <a:endParaRPr 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142875" y="908050"/>
            <a:ext cx="86841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2945811"/>
            <a:ext cx="8684179" cy="3569289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142875" y="1112163"/>
            <a:ext cx="8858250" cy="1459587"/>
          </a:xfrm>
          <a:prstGeom prst="roundRect">
            <a:avLst>
              <a:gd name="adj" fmla="val 5143"/>
            </a:avLst>
          </a:prstGeom>
          <a:solidFill>
            <a:srgbClr val="92D400">
              <a:alpha val="39000"/>
            </a:srgbClr>
          </a:solidFill>
          <a:ln>
            <a:solidFill>
              <a:srgbClr val="92D050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Explore model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tab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select a model, then go to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Additional Views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check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BN view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Variable selector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lists the variables of the model that will be displayed on the right graph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Nodes of the graph can be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drag and drop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by the user to improve visualization</a:t>
            </a:r>
          </a:p>
          <a:p>
            <a:pPr>
              <a:lnSpc>
                <a:spcPct val="150000"/>
              </a:lnSpc>
            </a:pPr>
            <a:endParaRPr lang="en-US" sz="1600" b="1" dirty="0" smtClean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7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82550"/>
            <a:ext cx="9144000" cy="830997"/>
          </a:xfrm>
          <a:prstGeom prst="rect">
            <a:avLst/>
          </a:prstGeom>
          <a:noFill/>
        </p:spPr>
        <p:txBody>
          <a:bodyPr wrap="square" lIns="144000" rtlCol="0" anchor="ctr" anchorCtr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Modelling 3DSomaMS</a:t>
            </a:r>
          </a:p>
          <a:p>
            <a:r>
              <a:rPr lang="en-US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data view</a:t>
            </a:r>
            <a:endParaRPr 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142875" y="908050"/>
            <a:ext cx="86841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3537313"/>
            <a:ext cx="8857000" cy="305355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42875" y="1087220"/>
            <a:ext cx="877650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Display morphological information of the data used to obtain the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In </a:t>
            </a:r>
            <a:r>
              <a:rPr lang="en-US" b="1" dirty="0">
                <a:solidFill>
                  <a:srgbClr val="0070C0"/>
                </a:solidFill>
              </a:rPr>
              <a:t>Explore model </a:t>
            </a:r>
            <a:r>
              <a:rPr lang="en-US" dirty="0">
                <a:solidFill>
                  <a:srgbClr val="0070C0"/>
                </a:solidFill>
              </a:rPr>
              <a:t>tab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select a model, then go to </a:t>
            </a:r>
            <a:r>
              <a:rPr lang="en-US" b="1" dirty="0">
                <a:solidFill>
                  <a:srgbClr val="0070C0"/>
                </a:solidFill>
              </a:rPr>
              <a:t>Additional Views </a:t>
            </a:r>
            <a:r>
              <a:rPr lang="en-US" dirty="0">
                <a:solidFill>
                  <a:srgbClr val="0070C0"/>
                </a:solidFill>
              </a:rPr>
              <a:t>and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check </a:t>
            </a:r>
            <a:r>
              <a:rPr lang="en-US" b="1" dirty="0" smtClean="0">
                <a:solidFill>
                  <a:srgbClr val="0070C0"/>
                </a:solidFill>
              </a:rPr>
              <a:t>Source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Use </a:t>
            </a:r>
            <a:r>
              <a:rPr lang="en-US" b="1" dirty="0">
                <a:solidFill>
                  <a:srgbClr val="0070C0"/>
                </a:solidFill>
              </a:rPr>
              <a:t>C</a:t>
            </a:r>
            <a:r>
              <a:rPr lang="en-US" b="1" dirty="0" smtClean="0">
                <a:solidFill>
                  <a:srgbClr val="0070C0"/>
                </a:solidFill>
              </a:rPr>
              <a:t>olumn selector </a:t>
            </a:r>
            <a:r>
              <a:rPr lang="en-US" dirty="0" smtClean="0">
                <a:solidFill>
                  <a:srgbClr val="0070C0"/>
                </a:solidFill>
              </a:rPr>
              <a:t>to chose the columns of the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Click </a:t>
            </a:r>
            <a:r>
              <a:rPr lang="en-US" b="1" dirty="0" smtClean="0">
                <a:solidFill>
                  <a:srgbClr val="0070C0"/>
                </a:solidFill>
              </a:rPr>
              <a:t>Export as CSV </a:t>
            </a:r>
            <a:r>
              <a:rPr lang="en-US" dirty="0" smtClean="0">
                <a:solidFill>
                  <a:srgbClr val="0070C0"/>
                </a:solidFill>
              </a:rPr>
              <a:t>to </a:t>
            </a:r>
            <a:r>
              <a:rPr lang="en-US" b="1" dirty="0" smtClean="0">
                <a:solidFill>
                  <a:srgbClr val="0070C0"/>
                </a:solidFill>
              </a:rPr>
              <a:t>download</a:t>
            </a:r>
            <a:r>
              <a:rPr lang="en-US" dirty="0" smtClean="0">
                <a:solidFill>
                  <a:srgbClr val="0070C0"/>
                </a:solidFill>
              </a:rPr>
              <a:t> all the dataset (Column selector does </a:t>
            </a:r>
            <a:r>
              <a:rPr lang="en-US" b="1" dirty="0" smtClean="0">
                <a:solidFill>
                  <a:srgbClr val="0070C0"/>
                </a:solidFill>
              </a:rPr>
              <a:t>not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affect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66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82550"/>
            <a:ext cx="9144000" cy="830997"/>
          </a:xfrm>
          <a:prstGeom prst="rect">
            <a:avLst/>
          </a:prstGeom>
          <a:noFill/>
        </p:spPr>
        <p:txBody>
          <a:bodyPr wrap="square" lIns="144000" rtlCol="0" anchor="ctr" anchorCtr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simulations</a:t>
            </a:r>
          </a:p>
          <a:p>
            <a:r>
              <a:rPr lang="en-US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from model</a:t>
            </a:r>
            <a:endParaRPr 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142875" y="908050"/>
            <a:ext cx="86841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redondeado 14"/>
          <p:cNvSpPr/>
          <p:nvPr/>
        </p:nvSpPr>
        <p:spPr>
          <a:xfrm>
            <a:off x="142875" y="1042991"/>
            <a:ext cx="8858250" cy="622297"/>
          </a:xfrm>
          <a:prstGeom prst="roundRect">
            <a:avLst>
              <a:gd name="adj" fmla="val 5143"/>
            </a:avLst>
          </a:prstGeom>
          <a:solidFill>
            <a:srgbClr val="DEEBF7">
              <a:alpha val="38824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Generate new three-dimensional somas from the Bayesian network model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42875" y="1794732"/>
            <a:ext cx="88582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Select a model to sample from it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Select one of the clusters of that model or sample from of all them according to prior distribution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Indicate the number of somas to sample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Run the simulation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Visualize the simulated somas in the Dashboard          3D Visualization tab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Simulated data can be downloaded as a CSV in Data loading          View data tables 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142875" y="5619896"/>
            <a:ext cx="8858250" cy="622297"/>
          </a:xfrm>
          <a:prstGeom prst="roundRect">
            <a:avLst>
              <a:gd name="adj" fmla="val 5143"/>
            </a:avLst>
          </a:prstGeom>
          <a:solidFill>
            <a:srgbClr val="DEEBF7">
              <a:alpha val="38824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Information about the clustering can be found in the Simulation log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19" name="Conector recto de flecha 18"/>
          <p:cNvCxnSpPr/>
          <p:nvPr/>
        </p:nvCxnSpPr>
        <p:spPr>
          <a:xfrm>
            <a:off x="5041900" y="4445000"/>
            <a:ext cx="431800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6134100" y="5003800"/>
            <a:ext cx="431800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58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82550"/>
            <a:ext cx="9144000" cy="830997"/>
          </a:xfrm>
          <a:prstGeom prst="rect">
            <a:avLst/>
          </a:prstGeom>
          <a:noFill/>
        </p:spPr>
        <p:txBody>
          <a:bodyPr wrap="square" lIns="144000" rtlCol="0" anchor="ctr" anchorCtr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simulations</a:t>
            </a:r>
          </a:p>
          <a:p>
            <a:r>
              <a:rPr lang="en-US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parameters</a:t>
            </a:r>
            <a:endParaRPr 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142875" y="908050"/>
            <a:ext cx="86841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redondeado 4"/>
          <p:cNvSpPr/>
          <p:nvPr/>
        </p:nvSpPr>
        <p:spPr>
          <a:xfrm>
            <a:off x="142875" y="1042991"/>
            <a:ext cx="8858250" cy="741359"/>
          </a:xfrm>
          <a:prstGeom prst="roundRect">
            <a:avLst>
              <a:gd name="adj" fmla="val 5143"/>
            </a:avLst>
          </a:prstGeom>
          <a:solidFill>
            <a:srgbClr val="DEEBF7">
              <a:alpha val="38824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Simulation is determined by three parameters: Model name, cluster number and number of simulations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3060480"/>
            <a:ext cx="5932411" cy="3197881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42875" y="2222500"/>
            <a:ext cx="4536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Select one of the previously computed models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141447" y="3727272"/>
            <a:ext cx="300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Give a name to the simulation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725647" y="4458037"/>
            <a:ext cx="24657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Select a cluster or “All” 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 use prior distribution 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over clusters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237180" y="5685829"/>
            <a:ext cx="2954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Number of somas to simulate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2527300" y="6479180"/>
            <a:ext cx="166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Start simulation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 flipV="1">
            <a:off x="1219200" y="2591832"/>
            <a:ext cx="533400" cy="621268"/>
          </a:xfrm>
          <a:prstGeom prst="straightConnector1">
            <a:avLst/>
          </a:prstGeom>
          <a:ln w="317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V="1">
            <a:off x="5981700" y="4070916"/>
            <a:ext cx="508000" cy="221684"/>
          </a:xfrm>
          <a:prstGeom prst="straightConnector1">
            <a:avLst/>
          </a:prstGeom>
          <a:ln w="317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>
            <a:off x="5902233" y="4901024"/>
            <a:ext cx="689067" cy="0"/>
          </a:xfrm>
          <a:prstGeom prst="straightConnector1">
            <a:avLst/>
          </a:prstGeom>
          <a:ln w="317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>
            <a:off x="5969000" y="5422900"/>
            <a:ext cx="419100" cy="262929"/>
          </a:xfrm>
          <a:prstGeom prst="straightConnector1">
            <a:avLst/>
          </a:prstGeom>
          <a:ln w="317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>
            <a:off x="3361759" y="6202580"/>
            <a:ext cx="0" cy="372366"/>
          </a:xfrm>
          <a:prstGeom prst="straightConnector1">
            <a:avLst/>
          </a:prstGeom>
          <a:ln w="317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44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82550"/>
            <a:ext cx="9144000" cy="830997"/>
          </a:xfrm>
          <a:prstGeom prst="rect">
            <a:avLst/>
          </a:prstGeom>
          <a:noFill/>
        </p:spPr>
        <p:txBody>
          <a:bodyPr wrap="square" lIns="144000" rtlCol="0" anchor="ctr" anchorCtr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simulations</a:t>
            </a:r>
          </a:p>
          <a:p>
            <a:r>
              <a:rPr lang="en-US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information</a:t>
            </a:r>
            <a:endParaRPr 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142875" y="908050"/>
            <a:ext cx="86841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redondeado 5"/>
          <p:cNvSpPr/>
          <p:nvPr/>
        </p:nvSpPr>
        <p:spPr>
          <a:xfrm>
            <a:off x="142875" y="1319214"/>
            <a:ext cx="8858250" cy="2628671"/>
          </a:xfrm>
          <a:prstGeom prst="roundRect">
            <a:avLst>
              <a:gd name="adj" fmla="val 5143"/>
            </a:avLst>
          </a:prstGeom>
          <a:solidFill>
            <a:srgbClr val="DEEBF7">
              <a:alpha val="38824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 anchorCtr="0"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70C0"/>
                </a:solidFill>
              </a:rPr>
              <a:t>In the </a:t>
            </a:r>
            <a:r>
              <a:rPr lang="en-US" b="1" dirty="0" smtClean="0">
                <a:solidFill>
                  <a:srgbClr val="0070C0"/>
                </a:solidFill>
              </a:rPr>
              <a:t>Simulation </a:t>
            </a:r>
            <a:r>
              <a:rPr lang="en-US" dirty="0" smtClean="0">
                <a:solidFill>
                  <a:srgbClr val="0070C0"/>
                </a:solidFill>
              </a:rPr>
              <a:t>principal </a:t>
            </a:r>
            <a:r>
              <a:rPr lang="en-US" dirty="0">
                <a:solidFill>
                  <a:srgbClr val="0070C0"/>
                </a:solidFill>
              </a:rPr>
              <a:t>tab you will find a </a:t>
            </a:r>
            <a:r>
              <a:rPr lang="en-US" b="1" dirty="0">
                <a:solidFill>
                  <a:srgbClr val="0070C0"/>
                </a:solidFill>
              </a:rPr>
              <a:t>summary </a:t>
            </a:r>
            <a:r>
              <a:rPr lang="en-US" b="1" dirty="0" smtClean="0">
                <a:solidFill>
                  <a:srgbClr val="0070C0"/>
                </a:solidFill>
              </a:rPr>
              <a:t>table </a:t>
            </a:r>
          </a:p>
          <a:p>
            <a:pPr>
              <a:lnSpc>
                <a:spcPct val="150000"/>
              </a:lnSpc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</a:rPr>
              <a:t>That table </a:t>
            </a:r>
            <a:r>
              <a:rPr lang="en-US" dirty="0">
                <a:solidFill>
                  <a:srgbClr val="0070C0"/>
                </a:solidFill>
              </a:rPr>
              <a:t>depicts the </a:t>
            </a:r>
            <a:r>
              <a:rPr lang="en-US" dirty="0" smtClean="0">
                <a:solidFill>
                  <a:srgbClr val="0070C0"/>
                </a:solidFill>
              </a:rPr>
              <a:t>general information about simulated somas</a:t>
            </a:r>
          </a:p>
          <a:p>
            <a:pPr>
              <a:lnSpc>
                <a:spcPct val="150000"/>
              </a:lnSpc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rgbClr val="0070C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4263983"/>
            <a:ext cx="8858250" cy="171611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873" y="1484093"/>
            <a:ext cx="1653107" cy="23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69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236438"/>
            <a:ext cx="9144000" cy="523220"/>
          </a:xfrm>
          <a:prstGeom prst="rect">
            <a:avLst/>
          </a:prstGeom>
          <a:noFill/>
        </p:spPr>
        <p:txBody>
          <a:bodyPr wrap="square" lIns="144000" rtlCol="0" anchor="ctr" anchorCtr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cxnSp>
        <p:nvCxnSpPr>
          <p:cNvPr id="6" name="Conector recto 5"/>
          <p:cNvCxnSpPr/>
          <p:nvPr/>
        </p:nvCxnSpPr>
        <p:spPr>
          <a:xfrm>
            <a:off x="142875" y="908050"/>
            <a:ext cx="86841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hlinkClick r:id="rId2"/>
          </p:cNvPr>
          <p:cNvSpPr txBox="1"/>
          <p:nvPr/>
        </p:nvSpPr>
        <p:spPr>
          <a:xfrm>
            <a:off x="2487611" y="1665288"/>
            <a:ext cx="552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>
                <a:solidFill>
                  <a:srgbClr val="0D53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Computational Intelligence Group</a:t>
            </a:r>
          </a:p>
        </p:txBody>
      </p:sp>
      <p:pic>
        <p:nvPicPr>
          <p:cNvPr id="11" name="Imagen 10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24" y="1089534"/>
            <a:ext cx="1197276" cy="161317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736600" y="314960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D5385"/>
                </a:solidFill>
              </a:rPr>
              <a:t>Email</a:t>
            </a:r>
            <a:r>
              <a:rPr lang="en-US" sz="2000" dirty="0" smtClean="0">
                <a:solidFill>
                  <a:srgbClr val="0D5385"/>
                </a:solidFill>
              </a:rPr>
              <a:t>: </a:t>
            </a:r>
            <a:r>
              <a:rPr lang="en-US" sz="2000" dirty="0" smtClean="0">
                <a:solidFill>
                  <a:srgbClr val="0D5385"/>
                </a:solidFill>
                <a:hlinkClick r:id="rId4"/>
              </a:rPr>
              <a:t>luis.rodriguezl@alumnos.upm.es</a:t>
            </a:r>
            <a:r>
              <a:rPr lang="en-US" sz="2000" dirty="0" smtClean="0">
                <a:solidFill>
                  <a:srgbClr val="0D5385"/>
                </a:solidFill>
              </a:rPr>
              <a:t> , </a:t>
            </a:r>
            <a:r>
              <a:rPr lang="en-US" sz="2000" dirty="0" smtClean="0">
                <a:solidFill>
                  <a:srgbClr val="0D5385"/>
                </a:solidFill>
                <a:hlinkClick r:id="rId5"/>
              </a:rPr>
              <a:t>sluengo@fi.upm.es</a:t>
            </a:r>
            <a:endParaRPr lang="en-US" sz="2000" dirty="0" smtClean="0">
              <a:solidFill>
                <a:srgbClr val="0D5385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D5385"/>
                </a:solidFill>
              </a:rPr>
              <a:t>Phone</a:t>
            </a:r>
            <a:r>
              <a:rPr lang="en-US" sz="2000" dirty="0" smtClean="0">
                <a:solidFill>
                  <a:srgbClr val="0D5385"/>
                </a:solidFill>
              </a:rPr>
              <a:t>: </a:t>
            </a:r>
            <a:r>
              <a:rPr lang="es-ES" sz="2000" b="1" dirty="0"/>
              <a:t> </a:t>
            </a:r>
            <a:r>
              <a:rPr lang="es-ES" sz="2000" dirty="0">
                <a:solidFill>
                  <a:srgbClr val="0D5385"/>
                </a:solidFill>
              </a:rPr>
              <a:t>+34-913363675</a:t>
            </a:r>
            <a:endParaRPr lang="en-US" sz="2000" dirty="0" smtClean="0">
              <a:solidFill>
                <a:srgbClr val="0D5385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D5385"/>
                </a:solidFill>
              </a:rPr>
              <a:t>Web page</a:t>
            </a:r>
            <a:r>
              <a:rPr lang="en-US" sz="2000" dirty="0">
                <a:solidFill>
                  <a:srgbClr val="0D5385"/>
                </a:solidFill>
              </a:rPr>
              <a:t>: </a:t>
            </a:r>
            <a:r>
              <a:rPr lang="en-US" sz="2000" dirty="0">
                <a:solidFill>
                  <a:srgbClr val="0D5385"/>
                </a:solidFill>
                <a:hlinkClick r:id="rId2"/>
              </a:rPr>
              <a:t>http://cig.fi.upm.es/</a:t>
            </a:r>
            <a:endParaRPr lang="en-US" sz="2000" dirty="0">
              <a:solidFill>
                <a:srgbClr val="0D53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89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/>
          <p:cNvCxnSpPr/>
          <p:nvPr/>
        </p:nvCxnSpPr>
        <p:spPr>
          <a:xfrm>
            <a:off x="130626" y="908050"/>
            <a:ext cx="86841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285750" y="908050"/>
            <a:ext cx="88582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</a:t>
            </a:r>
            <a:endParaRPr lang="en-US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  <a:p>
            <a:pPr marL="514350" indent="-5143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Modelling somas</a:t>
            </a:r>
          </a:p>
          <a:p>
            <a:pPr marL="514350" indent="-5143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simulations</a:t>
            </a:r>
            <a:endParaRPr lang="en-US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0" y="236438"/>
            <a:ext cx="9144000" cy="523220"/>
          </a:xfrm>
          <a:prstGeom prst="rect">
            <a:avLst/>
          </a:prstGeom>
          <a:noFill/>
        </p:spPr>
        <p:txBody>
          <a:bodyPr wrap="square" lIns="144000" rtlCol="0" anchor="ctr" anchorCtr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18297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82550"/>
            <a:ext cx="9144000" cy="830997"/>
          </a:xfrm>
          <a:prstGeom prst="rect">
            <a:avLst/>
          </a:prstGeom>
          <a:noFill/>
        </p:spPr>
        <p:txBody>
          <a:bodyPr wrap="square" lIns="144000" rtlCol="0" anchor="ctr" anchorCtr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endParaRPr 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142875" y="908050"/>
            <a:ext cx="86841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redondeado 10"/>
          <p:cNvSpPr/>
          <p:nvPr/>
        </p:nvSpPr>
        <p:spPr>
          <a:xfrm>
            <a:off x="142875" y="1266958"/>
            <a:ext cx="8858250" cy="557212"/>
          </a:xfrm>
          <a:prstGeom prst="roundRect">
            <a:avLst>
              <a:gd name="adj" fmla="val 5143"/>
            </a:avLst>
          </a:prstGeom>
          <a:solidFill>
            <a:srgbClr val="DEEBF7">
              <a:alpha val="38824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Demo </a:t>
            </a:r>
            <a:r>
              <a:rPr lang="en-US" sz="1600" b="1" dirty="0" smtClean="0">
                <a:solidFill>
                  <a:srgbClr val="0070C0"/>
                </a:solidFill>
              </a:rPr>
              <a:t>available online at </a:t>
            </a:r>
            <a:r>
              <a:rPr lang="en-US" sz="1600" b="1" dirty="0">
                <a:solidFill>
                  <a:srgbClr val="0070C0"/>
                </a:solidFill>
                <a:hlinkClick r:id="rId2"/>
              </a:rPr>
              <a:t>http://</a:t>
            </a:r>
            <a:r>
              <a:rPr lang="en-US" sz="1600" b="1" dirty="0" smtClean="0">
                <a:solidFill>
                  <a:srgbClr val="0070C0"/>
                </a:solidFill>
                <a:hlinkClick r:id="rId2"/>
              </a:rPr>
              <a:t>vps136.cesvima.upm.es:3838/hbp/somaMS/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142875" y="2155823"/>
            <a:ext cx="8858250" cy="1884361"/>
          </a:xfrm>
          <a:prstGeom prst="roundRect">
            <a:avLst>
              <a:gd name="adj" fmla="val 5143"/>
            </a:avLst>
          </a:prstGeom>
          <a:solidFill>
            <a:srgbClr val="DEEBF7">
              <a:alpha val="38824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Installation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70C0"/>
                </a:solidFill>
              </a:rPr>
              <a:t>R environment and internet access required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70C0"/>
                </a:solidFill>
              </a:rPr>
              <a:t>Add CIG R Repository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70C0"/>
                </a:solidFill>
              </a:rPr>
              <a:t>Install </a:t>
            </a:r>
            <a:r>
              <a:rPr lang="en-US" sz="1400" dirty="0" smtClean="0">
                <a:solidFill>
                  <a:srgbClr val="0070C0"/>
                </a:solidFill>
              </a:rPr>
              <a:t>3D</a:t>
            </a:r>
            <a:r>
              <a:rPr lang="en-US" sz="1400" i="1" dirty="0" smtClean="0">
                <a:solidFill>
                  <a:srgbClr val="0070C0"/>
                </a:solidFill>
              </a:rPr>
              <a:t>SomaMS </a:t>
            </a:r>
            <a:r>
              <a:rPr lang="en-US" sz="1400" dirty="0" smtClean="0">
                <a:solidFill>
                  <a:srgbClr val="0070C0"/>
                </a:solidFill>
              </a:rPr>
              <a:t>package (only preprocessing included)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142875" y="4426933"/>
            <a:ext cx="8858250" cy="1884361"/>
          </a:xfrm>
          <a:prstGeom prst="roundRect">
            <a:avLst>
              <a:gd name="adj" fmla="val 5143"/>
            </a:avLst>
          </a:prstGeom>
          <a:solidFill>
            <a:srgbClr val="92D400">
              <a:alpha val="38824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Run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smtClean="0">
                <a:solidFill>
                  <a:schemeClr val="accent6">
                    <a:lumMod val="75000"/>
                  </a:schemeClr>
                </a:solidFill>
              </a:rPr>
              <a:t>Load </a:t>
            </a:r>
            <a:r>
              <a:rPr lang="en-US" sz="1400" smtClean="0">
                <a:solidFill>
                  <a:schemeClr val="accent6">
                    <a:lumMod val="75000"/>
                  </a:schemeClr>
                </a:solidFill>
              </a:rPr>
              <a:t>3D</a:t>
            </a:r>
            <a:r>
              <a:rPr lang="en-US" sz="1400" i="1" smtClean="0">
                <a:solidFill>
                  <a:schemeClr val="accent6">
                    <a:lumMod val="75000"/>
                  </a:schemeClr>
                </a:solidFill>
              </a:rPr>
              <a:t>SomaMS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library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Run graphical user Interface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More info and examples at: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http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hlinkClick r:id="rId3"/>
              </a:rPr>
              <a:t>://cig.fi.upm.es/?q=3DSomaMS</a:t>
            </a:r>
            <a:endParaRPr lang="en-US" sz="1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373" y="2606449"/>
            <a:ext cx="3803435" cy="137466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1481" y="5124579"/>
            <a:ext cx="25812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6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82550"/>
            <a:ext cx="9144000" cy="830997"/>
          </a:xfrm>
          <a:prstGeom prst="rect">
            <a:avLst/>
          </a:prstGeom>
          <a:noFill/>
        </p:spPr>
        <p:txBody>
          <a:bodyPr wrap="square" lIns="144000" rtlCol="0" anchor="ctr" anchorCtr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data</a:t>
            </a:r>
          </a:p>
          <a:p>
            <a:r>
              <a:rPr lang="en-US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upload a new neuron</a:t>
            </a:r>
            <a:endParaRPr 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142875" y="908050"/>
            <a:ext cx="86841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redondeado 8"/>
          <p:cNvSpPr/>
          <p:nvPr/>
        </p:nvSpPr>
        <p:spPr>
          <a:xfrm>
            <a:off x="142875" y="1086625"/>
            <a:ext cx="8858250" cy="3218675"/>
          </a:xfrm>
          <a:prstGeom prst="roundRect">
            <a:avLst>
              <a:gd name="adj" fmla="val 5143"/>
            </a:avLst>
          </a:prstGeom>
          <a:solidFill>
            <a:srgbClr val="DEEBF7">
              <a:alpha val="38824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 anchorCtr="0"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</a:rPr>
              <a:t>Navigate to </a:t>
            </a:r>
            <a:r>
              <a:rPr lang="en-US" b="1" dirty="0" smtClean="0">
                <a:solidFill>
                  <a:srgbClr val="0070C0"/>
                </a:solidFill>
              </a:rPr>
              <a:t>Data loading</a:t>
            </a:r>
            <a:r>
              <a:rPr lang="en-US" dirty="0" smtClean="0">
                <a:solidFill>
                  <a:srgbClr val="0070C0"/>
                </a:solidFill>
              </a:rPr>
              <a:t>     </a:t>
            </a:r>
            <a:r>
              <a:rPr lang="en-US" b="1" dirty="0" smtClean="0">
                <a:solidFill>
                  <a:srgbClr val="0070C0"/>
                </a:solidFill>
              </a:rPr>
              <a:t>Load files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A new menu is shown in the sidebar 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Give a name to the uploaded neurons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Use </a:t>
            </a:r>
            <a:r>
              <a:rPr lang="en-US" b="1" dirty="0" smtClean="0">
                <a:solidFill>
                  <a:srgbClr val="0070C0"/>
                </a:solidFill>
              </a:rPr>
              <a:t>File explorer</a:t>
            </a:r>
            <a:r>
              <a:rPr lang="en-US" dirty="0" smtClean="0">
                <a:solidFill>
                  <a:srgbClr val="0070C0"/>
                </a:solidFill>
              </a:rPr>
              <a:t> to select VRML, PLY or ZIP files</a:t>
            </a:r>
            <a:endParaRPr lang="en-US" sz="1600" b="1" dirty="0">
              <a:solidFill>
                <a:srgbClr val="0070C0"/>
              </a:solidFill>
            </a:endParaRPr>
          </a:p>
          <a:p>
            <a:endParaRPr lang="en-US" sz="1600" b="1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You can select several files at the same time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Click </a:t>
            </a:r>
            <a:r>
              <a:rPr lang="en-US" b="1" dirty="0" smtClean="0">
                <a:solidFill>
                  <a:srgbClr val="0070C0"/>
                </a:solidFill>
              </a:rPr>
              <a:t>Load files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 flipV="1">
            <a:off x="2614386" y="1409578"/>
            <a:ext cx="208115" cy="1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154" y="1200539"/>
            <a:ext cx="2954555" cy="2895211"/>
          </a:xfrm>
          <a:prstGeom prst="rect">
            <a:avLst/>
          </a:prstGeom>
        </p:spPr>
      </p:pic>
      <p:sp>
        <p:nvSpPr>
          <p:cNvPr id="13" name="Rectángulo redondeado 12"/>
          <p:cNvSpPr/>
          <p:nvPr/>
        </p:nvSpPr>
        <p:spPr>
          <a:xfrm>
            <a:off x="142875" y="4748214"/>
            <a:ext cx="8858250" cy="1884361"/>
          </a:xfrm>
          <a:prstGeom prst="roundRect">
            <a:avLst>
              <a:gd name="adj" fmla="val 5143"/>
            </a:avLst>
          </a:prstGeom>
          <a:solidFill>
            <a:srgbClr val="92D400">
              <a:alpha val="38824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Information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about the uploading process is displayed in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Process log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box</a:t>
            </a: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167" y="5481069"/>
            <a:ext cx="5805084" cy="87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9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82550"/>
            <a:ext cx="9144000" cy="830997"/>
          </a:xfrm>
          <a:prstGeom prst="rect">
            <a:avLst/>
          </a:prstGeom>
          <a:noFill/>
        </p:spPr>
        <p:txBody>
          <a:bodyPr wrap="square" lIns="144000" rtlCol="0" anchor="ctr" anchorCtr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data</a:t>
            </a:r>
          </a:p>
          <a:p>
            <a:r>
              <a:rPr lang="en-US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Uploaded somas information</a:t>
            </a:r>
            <a:endParaRPr 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142875" y="908050"/>
            <a:ext cx="86841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redondeado 4"/>
          <p:cNvSpPr/>
          <p:nvPr/>
        </p:nvSpPr>
        <p:spPr>
          <a:xfrm>
            <a:off x="142875" y="1176340"/>
            <a:ext cx="8858250" cy="2926104"/>
          </a:xfrm>
          <a:prstGeom prst="roundRect">
            <a:avLst>
              <a:gd name="adj" fmla="val 5143"/>
            </a:avLst>
          </a:prstGeom>
          <a:solidFill>
            <a:srgbClr val="DEEBF7">
              <a:alpha val="38824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 anchorCtr="0"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70C0"/>
                </a:solidFill>
              </a:rPr>
              <a:t>In the </a:t>
            </a:r>
            <a:r>
              <a:rPr lang="en-US" b="1" dirty="0" smtClean="0">
                <a:solidFill>
                  <a:srgbClr val="0070C0"/>
                </a:solidFill>
              </a:rPr>
              <a:t>Dashboard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principal tab you will find a </a:t>
            </a:r>
            <a:r>
              <a:rPr lang="en-US" b="1" dirty="0">
                <a:solidFill>
                  <a:srgbClr val="0070C0"/>
                </a:solidFill>
              </a:rPr>
              <a:t>summary </a:t>
            </a:r>
            <a:r>
              <a:rPr lang="en-US" b="1" dirty="0" smtClean="0">
                <a:solidFill>
                  <a:srgbClr val="0070C0"/>
                </a:solidFill>
              </a:rPr>
              <a:t>table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</a:rPr>
              <a:t>That table </a:t>
            </a:r>
            <a:r>
              <a:rPr lang="en-US" dirty="0">
                <a:solidFill>
                  <a:srgbClr val="0070C0"/>
                </a:solidFill>
              </a:rPr>
              <a:t>depicts the </a:t>
            </a:r>
            <a:r>
              <a:rPr lang="en-US" b="1" dirty="0">
                <a:solidFill>
                  <a:srgbClr val="0070C0"/>
                </a:solidFill>
              </a:rPr>
              <a:t>status</a:t>
            </a:r>
            <a:r>
              <a:rPr lang="en-US" dirty="0">
                <a:solidFill>
                  <a:srgbClr val="0070C0"/>
                </a:solidFill>
              </a:rPr>
              <a:t> of every soma </a:t>
            </a:r>
            <a:r>
              <a:rPr lang="en-US" dirty="0" smtClean="0">
                <a:solidFill>
                  <a:srgbClr val="0070C0"/>
                </a:solidFill>
              </a:rPr>
              <a:t>loaded</a:t>
            </a: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rgbClr val="0070C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052" y="1349281"/>
            <a:ext cx="1752238" cy="999083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92" y="2495827"/>
            <a:ext cx="7620000" cy="1470434"/>
          </a:xfrm>
          <a:prstGeom prst="rect">
            <a:avLst/>
          </a:prstGeom>
        </p:spPr>
      </p:pic>
      <p:sp>
        <p:nvSpPr>
          <p:cNvPr id="28" name="Rectángulo redondeado 27"/>
          <p:cNvSpPr/>
          <p:nvPr/>
        </p:nvSpPr>
        <p:spPr>
          <a:xfrm>
            <a:off x="142875" y="4365238"/>
            <a:ext cx="8858250" cy="2267338"/>
          </a:xfrm>
          <a:prstGeom prst="roundRect">
            <a:avLst>
              <a:gd name="adj" fmla="val 5143"/>
            </a:avLst>
          </a:prstGeom>
          <a:solidFill>
            <a:srgbClr val="92D400">
              <a:alpha val="38824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Also there are some boxes giving some key values in the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Number of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somas loaded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Number of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Number of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simulations</a:t>
            </a: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71" y="5701916"/>
            <a:ext cx="8725354" cy="63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0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82550"/>
            <a:ext cx="9144000" cy="830997"/>
          </a:xfrm>
          <a:prstGeom prst="rect">
            <a:avLst/>
          </a:prstGeom>
          <a:noFill/>
        </p:spPr>
        <p:txBody>
          <a:bodyPr wrap="square" lIns="144000" rtlCol="0" anchor="ctr" anchorCtr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data</a:t>
            </a:r>
          </a:p>
          <a:p>
            <a:r>
              <a:rPr lang="en-US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Visualization tab</a:t>
            </a:r>
            <a:endParaRPr 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142875" y="908050"/>
            <a:ext cx="86841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redondeado 5"/>
          <p:cNvSpPr/>
          <p:nvPr/>
        </p:nvSpPr>
        <p:spPr>
          <a:xfrm>
            <a:off x="142875" y="1086625"/>
            <a:ext cx="4124325" cy="2716118"/>
          </a:xfrm>
          <a:prstGeom prst="roundRect">
            <a:avLst>
              <a:gd name="adj" fmla="val 5143"/>
            </a:avLst>
          </a:prstGeom>
          <a:solidFill>
            <a:srgbClr val="DEEBF7">
              <a:alpha val="38824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 anchorCtr="0"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</a:rPr>
              <a:t>Interactive 3D plot of any soma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In the left sidebar select </a:t>
            </a:r>
            <a:r>
              <a:rPr lang="en-US" b="1" dirty="0" smtClean="0">
                <a:solidFill>
                  <a:srgbClr val="0070C0"/>
                </a:solidFill>
              </a:rPr>
              <a:t>Dashboard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Then choose </a:t>
            </a:r>
            <a:r>
              <a:rPr lang="en-US" b="1" dirty="0" smtClean="0">
                <a:solidFill>
                  <a:srgbClr val="0070C0"/>
                </a:solidFill>
              </a:rPr>
              <a:t>3D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Visualization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en-US" b="1" dirty="0" smtClean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80" y="2502740"/>
            <a:ext cx="2229575" cy="1182644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4572000" y="1086625"/>
            <a:ext cx="4255054" cy="2716118"/>
          </a:xfrm>
          <a:prstGeom prst="roundRect">
            <a:avLst>
              <a:gd name="adj" fmla="val 5143"/>
            </a:avLst>
          </a:prstGeom>
          <a:solidFill>
            <a:srgbClr val="92D400">
              <a:alpha val="38824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 navigate use the keyboard: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WASD to move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RF up and down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QE to roll (rotation)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Arrows up and down to pitch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Arrow left and right to yaw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t="7575"/>
          <a:stretch/>
        </p:blipFill>
        <p:spPr>
          <a:xfrm>
            <a:off x="1492704" y="4308389"/>
            <a:ext cx="6578151" cy="227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67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82550"/>
            <a:ext cx="9144000" cy="830997"/>
          </a:xfrm>
          <a:prstGeom prst="rect">
            <a:avLst/>
          </a:prstGeom>
          <a:noFill/>
        </p:spPr>
        <p:txBody>
          <a:bodyPr wrap="square" lIns="144000" rtlCol="0" anchor="ctr" anchorCtr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data</a:t>
            </a:r>
          </a:p>
          <a:p>
            <a:r>
              <a:rPr lang="en-US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Visualization tab</a:t>
            </a:r>
            <a:endParaRPr 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142875" y="908050"/>
            <a:ext cx="86841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103085"/>
            <a:ext cx="2484944" cy="5569051"/>
          </a:xfrm>
          <a:prstGeom prst="rect">
            <a:avLst/>
          </a:prstGeom>
        </p:spPr>
      </p:pic>
      <p:cxnSp>
        <p:nvCxnSpPr>
          <p:cNvPr id="15" name="Conector recto de flecha 14"/>
          <p:cNvCxnSpPr/>
          <p:nvPr/>
        </p:nvCxnSpPr>
        <p:spPr>
          <a:xfrm>
            <a:off x="2627819" y="1683657"/>
            <a:ext cx="884638" cy="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2627819" y="3113314"/>
            <a:ext cx="884638" cy="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2627819" y="4470400"/>
            <a:ext cx="884638" cy="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2627819" y="5769428"/>
            <a:ext cx="884638" cy="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3512457" y="1452824"/>
            <a:ext cx="5631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Select a loaded neuron or a simulated one</a:t>
            </a:r>
            <a:endParaRPr lang="en-US" sz="20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3512457" y="2790148"/>
            <a:ext cx="5259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Select the state of the soma to render</a:t>
            </a:r>
          </a:p>
          <a:p>
            <a:r>
              <a:rPr lang="en-US" sz="2000" dirty="0" smtClean="0"/>
              <a:t>Several options can be checked at the same time</a:t>
            </a:r>
            <a:endParaRPr lang="en-US" sz="20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3465435" y="4264399"/>
            <a:ext cx="5134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Select color and opacity for each selected mesh</a:t>
            </a:r>
            <a:endParaRPr lang="en-US" sz="20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3465435" y="5414525"/>
            <a:ext cx="4759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Quality of the </a:t>
            </a:r>
            <a:r>
              <a:rPr lang="en-US" sz="2000" dirty="0" err="1" smtClean="0"/>
              <a:t>renderization</a:t>
            </a:r>
            <a:endParaRPr lang="en-US" sz="2000" dirty="0" smtClean="0"/>
          </a:p>
          <a:p>
            <a:r>
              <a:rPr lang="en-US" sz="2000" dirty="0" smtClean="0"/>
              <a:t>Regard that higher quality, slower rendering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657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142875" y="1296196"/>
            <a:ext cx="8858250" cy="2361404"/>
          </a:xfrm>
          <a:prstGeom prst="roundRect">
            <a:avLst>
              <a:gd name="adj" fmla="val 5143"/>
            </a:avLst>
          </a:prstGeom>
          <a:solidFill>
            <a:srgbClr val="DEEBF7">
              <a:alpha val="38824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 anchorCtr="0"/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Goals: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</a:rPr>
              <a:t>Repair </a:t>
            </a:r>
            <a:r>
              <a:rPr lang="en-US" b="1" dirty="0" smtClean="0">
                <a:solidFill>
                  <a:srgbClr val="0070C0"/>
                </a:solidFill>
              </a:rPr>
              <a:t>holes</a:t>
            </a:r>
            <a:r>
              <a:rPr lang="en-US" dirty="0" smtClean="0">
                <a:solidFill>
                  <a:srgbClr val="0070C0"/>
                </a:solidFill>
              </a:rPr>
              <a:t> produced in the surface of the soma by the </a:t>
            </a:r>
            <a:r>
              <a:rPr lang="en-US" b="1" dirty="0" smtClean="0">
                <a:solidFill>
                  <a:srgbClr val="0070C0"/>
                </a:solidFill>
              </a:rPr>
              <a:t>staining</a:t>
            </a:r>
            <a:r>
              <a:rPr lang="en-US" dirty="0" smtClean="0">
                <a:solidFill>
                  <a:srgbClr val="0070C0"/>
                </a:solidFill>
              </a:rPr>
              <a:t> process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Remove</a:t>
            </a:r>
            <a:r>
              <a:rPr lang="en-US" dirty="0" smtClean="0">
                <a:solidFill>
                  <a:srgbClr val="0070C0"/>
                </a:solidFill>
              </a:rPr>
              <a:t> the initial part of the </a:t>
            </a:r>
            <a:r>
              <a:rPr lang="en-US" b="1" dirty="0" err="1" smtClean="0">
                <a:solidFill>
                  <a:srgbClr val="0070C0"/>
                </a:solidFill>
              </a:rPr>
              <a:t>neurites</a:t>
            </a:r>
            <a:r>
              <a:rPr lang="en-US" dirty="0" smtClean="0">
                <a:solidFill>
                  <a:srgbClr val="0070C0"/>
                </a:solidFill>
              </a:rPr>
              <a:t> if they are included in the original mesh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Characterize morphology</a:t>
            </a:r>
            <a:r>
              <a:rPr lang="en-US" dirty="0" smtClean="0">
                <a:solidFill>
                  <a:srgbClr val="0070C0"/>
                </a:solidFill>
              </a:rPr>
              <a:t> of the somas to model them in next steps</a:t>
            </a:r>
          </a:p>
          <a:p>
            <a:pPr lvl="1">
              <a:lnSpc>
                <a:spcPct val="150000"/>
              </a:lnSpc>
            </a:pPr>
            <a:endParaRPr lang="en-US" sz="1600" b="1" dirty="0" smtClean="0">
              <a:solidFill>
                <a:srgbClr val="0070C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82550"/>
            <a:ext cx="9144000" cy="830997"/>
          </a:xfrm>
          <a:prstGeom prst="rect">
            <a:avLst/>
          </a:prstGeom>
          <a:noFill/>
        </p:spPr>
        <p:txBody>
          <a:bodyPr wrap="square" lIns="144000" rtlCol="0" anchor="ctr" anchorCtr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data</a:t>
            </a:r>
          </a:p>
          <a:p>
            <a:r>
              <a:rPr lang="en-US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Preprocessing</a:t>
            </a:r>
            <a:endParaRPr 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142875" y="908050"/>
            <a:ext cx="86841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redondeado 7"/>
          <p:cNvSpPr/>
          <p:nvPr/>
        </p:nvSpPr>
        <p:spPr>
          <a:xfrm>
            <a:off x="142875" y="3918822"/>
            <a:ext cx="8858250" cy="2627121"/>
          </a:xfrm>
          <a:prstGeom prst="roundRect">
            <a:avLst>
              <a:gd name="adj" fmla="val 5143"/>
            </a:avLst>
          </a:prstGeom>
          <a:solidFill>
            <a:srgbClr val="DEEBF7">
              <a:alpha val="38824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 anchorCtr="0"/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70C0"/>
                </a:solidFill>
              </a:rPr>
              <a:t>To preprocess the soma, navigate: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Go to </a:t>
            </a:r>
            <a:r>
              <a:rPr lang="en-US" sz="2000" b="1" dirty="0" smtClean="0">
                <a:solidFill>
                  <a:srgbClr val="0070C0"/>
                </a:solidFill>
              </a:rPr>
              <a:t>Data loading </a:t>
            </a:r>
            <a:r>
              <a:rPr lang="en-US" sz="2000" dirty="0" smtClean="0">
                <a:solidFill>
                  <a:srgbClr val="0070C0"/>
                </a:solidFill>
              </a:rPr>
              <a:t>tab on the left sidebar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Click </a:t>
            </a:r>
            <a:r>
              <a:rPr lang="en-US" sz="2000" b="1" dirty="0" smtClean="0">
                <a:solidFill>
                  <a:srgbClr val="0070C0"/>
                </a:solidFill>
              </a:rPr>
              <a:t>Preprocessing</a:t>
            </a:r>
            <a:r>
              <a:rPr lang="en-US" sz="2000" dirty="0" smtClean="0">
                <a:solidFill>
                  <a:srgbClr val="0070C0"/>
                </a:solidFill>
              </a:rPr>
              <a:t> tab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106" y="4107544"/>
            <a:ext cx="2345699" cy="232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3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82550"/>
            <a:ext cx="9144000" cy="830997"/>
          </a:xfrm>
          <a:prstGeom prst="rect">
            <a:avLst/>
          </a:prstGeom>
          <a:noFill/>
        </p:spPr>
        <p:txBody>
          <a:bodyPr wrap="square" lIns="144000" rtlCol="0" anchor="ctr" anchorCtr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data</a:t>
            </a:r>
          </a:p>
          <a:p>
            <a:r>
              <a:rPr lang="en-US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Preprocessing</a:t>
            </a:r>
            <a:endParaRPr 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142875" y="908050"/>
            <a:ext cx="86841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redondeado 4"/>
          <p:cNvSpPr/>
          <p:nvPr/>
        </p:nvSpPr>
        <p:spPr>
          <a:xfrm>
            <a:off x="142875" y="1143001"/>
            <a:ext cx="8858250" cy="2454396"/>
          </a:xfrm>
          <a:prstGeom prst="roundRect">
            <a:avLst>
              <a:gd name="adj" fmla="val 5143"/>
            </a:avLst>
          </a:prstGeom>
          <a:solidFill>
            <a:srgbClr val="DEEBF7">
              <a:alpha val="38824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 anchorCtr="0"/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Soma selector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</a:rPr>
              <a:t>Check neurons to preprocess</a:t>
            </a: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Individual neurons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Folder to preprocess all the neurons inside it</a:t>
            </a:r>
            <a:endParaRPr lang="en-US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en-US" b="1" dirty="0" smtClean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dirty="0">
              <a:solidFill>
                <a:srgbClr val="0070C0"/>
              </a:solidFill>
            </a:endParaRPr>
          </a:p>
          <a:p>
            <a:pPr lvl="1">
              <a:lnSpc>
                <a:spcPct val="150000"/>
              </a:lnSpc>
            </a:pPr>
            <a:endParaRPr lang="en-US" sz="1600" b="1" dirty="0" smtClean="0">
              <a:solidFill>
                <a:srgbClr val="0070C0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42875" y="3698997"/>
            <a:ext cx="8858250" cy="3006602"/>
          </a:xfrm>
          <a:prstGeom prst="roundRect">
            <a:avLst>
              <a:gd name="adj" fmla="val 5143"/>
            </a:avLst>
          </a:prstGeom>
          <a:solidFill>
            <a:srgbClr val="DEEBF7">
              <a:alpha val="38824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 anchorCtr="0"/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Operations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</a:rPr>
              <a:t>Check any combination of preprocess operations and they will be chained</a:t>
            </a:r>
            <a:endParaRPr lang="en-US" sz="16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</a:rPr>
              <a:t>Click Run processes to apply them to selected neurons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951" y="5016304"/>
            <a:ext cx="5694050" cy="158769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269" y="1269903"/>
            <a:ext cx="1784132" cy="225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2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867</Words>
  <Application>Microsoft Office PowerPoint</Application>
  <PresentationFormat>Presentación en pantalla (4:3)</PresentationFormat>
  <Paragraphs>175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Helvetica</vt:lpstr>
      <vt:lpstr>Verdana</vt:lpstr>
      <vt:lpstr>Wingdings</vt:lpstr>
      <vt:lpstr>Tema de Office</vt:lpstr>
      <vt:lpstr>SP5 - Neuroinformatics 3DSomaMS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2015-03-26T19:01:37Z</dcterms:created>
  <dcterms:modified xsi:type="dcterms:W3CDTF">2015-10-14T15:12:09Z</dcterms:modified>
</cp:coreProperties>
</file>